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15"/>
  </p:notesMasterIdLst>
  <p:sldIdLst>
    <p:sldId id="261" r:id="rId4"/>
    <p:sldId id="2147327923" r:id="rId5"/>
    <p:sldId id="2147327924" r:id="rId6"/>
    <p:sldId id="2147327925" r:id="rId7"/>
    <p:sldId id="2147327926" r:id="rId8"/>
    <p:sldId id="2147327918" r:id="rId9"/>
    <p:sldId id="2147327919" r:id="rId10"/>
    <p:sldId id="2147327920" r:id="rId11"/>
    <p:sldId id="2147327921" r:id="rId12"/>
    <p:sldId id="2147327922" r:id="rId13"/>
    <p:sldId id="2147327904" r:id="rId14"/>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3A9"/>
    <a:srgbClr val="0066CC"/>
    <a:srgbClr val="4472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p:restoredTop sz="94668"/>
  </p:normalViewPr>
  <p:slideViewPr>
    <p:cSldViewPr snapToGrid="0" snapToObjects="1">
      <p:cViewPr varScale="1">
        <p:scale>
          <a:sx n="113" d="100"/>
          <a:sy n="113" d="100"/>
        </p:scale>
        <p:origin x="1494" y="10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7D3A39E7-BE81-B641-B91E-0BC9C1B81529}" type="datetimeFigureOut">
              <a:rPr kumimoji="1" lang="ja-JP" altLang="en-US" smtClean="0"/>
              <a:t>2025/11/6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50E9BA9D-9192-D640-9CDA-49B6D636A294}" type="slidenum">
              <a:rPr kumimoji="1" lang="ja-JP" altLang="en-US" smtClean="0"/>
              <a:t>‹#›</a:t>
            </a:fld>
            <a:endParaRPr kumimoji="1" lang="ja-JP" altLang="en-US"/>
          </a:p>
        </p:txBody>
      </p:sp>
    </p:spTree>
    <p:extLst>
      <p:ext uri="{BB962C8B-B14F-4D97-AF65-F5344CB8AC3E}">
        <p14:creationId xmlns:p14="http://schemas.microsoft.com/office/powerpoint/2010/main" val="13046048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92500" lnSpcReduction="20000"/>
          </a:bodyPr>
          <a:lstStyle/>
          <a:p>
            <a:pPr marL="0" marR="0" indent="0" algn="l" defTabSz="914400" rtl="0" eaLnBrk="0" fontAlgn="base" latinLnBrk="0" hangingPunct="0">
              <a:lnSpc>
                <a:spcPct val="150000"/>
              </a:lnSpc>
              <a:spcBef>
                <a:spcPct val="30000"/>
              </a:spcBef>
              <a:spcAft>
                <a:spcPct val="0"/>
              </a:spcAft>
              <a:buClrTx/>
              <a:buSzTx/>
              <a:buFontTx/>
              <a:buNone/>
              <a:tabLst/>
              <a:defRPr/>
            </a:pPr>
            <a:r>
              <a:rPr kumimoji="1" lang="en-US" altLang="ja-JP" sz="1200" normalizeH="0" baseline="0" dirty="0"/>
              <a:t>First of all, I would like to thank Profs. Choi and Yoon for inviting me to the east Asia allergy symposium this year. It is a great honor for me to be here. The title of my today’s talk is importance of the interaction between immune and non-immune cells in the pathogenesis of allergic diseases. As everybody knows, allergic diseases are considered a consequence of misdirected immune responses. Therefore, we have extended our comprehension of the whole pathogenesis of allergic diseases as our understanding of immune responses has progressed. However, it is also true that immune cells are surrounded by non-immune cells such as epithelial cells, fibroblasts, endothelial cells, and smooth muscle cells in the lesions of allergic diseases. There must exist the interaction between immune and non-immune cells in the lesions. However, it remains </a:t>
            </a:r>
            <a:r>
              <a:rPr kumimoji="1" lang="en-US" altLang="ja-JP" sz="1200" kern="1200" dirty="0">
                <a:solidFill>
                  <a:schemeClr val="tx1"/>
                </a:solidFill>
                <a:latin typeface="+mn-lt"/>
                <a:ea typeface="+mn-ea"/>
                <a:cs typeface="+mn-cs"/>
              </a:rPr>
              <a:t>unclear</a:t>
            </a:r>
            <a:r>
              <a:rPr kumimoji="1" lang="en-US" altLang="ja-JP" sz="1200" normalizeH="0" baseline="0" dirty="0"/>
              <a:t> how immune and non-immune cells interact with each other and how non-immune cells contribute to the pathogenesis of allergic diseases. We recently found a molecule called periostin that plays an important role in the interaction between immune and non-immune cells in the allergic inflammation. Today, I am going to talk about what molecule periostin is and how periostin contributes to the pathogenesis of allergic diseases. </a:t>
            </a:r>
            <a:endParaRPr kumimoji="1" lang="ja-JP" altLang="en-US" sz="1200" normalizeH="0" baseline="0" dirty="0"/>
          </a:p>
        </p:txBody>
      </p:sp>
      <p:sp>
        <p:nvSpPr>
          <p:cNvPr id="4" name="スライド番号プレースホルダ 3"/>
          <p:cNvSpPr>
            <a:spLocks noGrp="1"/>
          </p:cNvSpPr>
          <p:nvPr>
            <p:ph type="sldNum" sz="quarter" idx="10"/>
          </p:nvPr>
        </p:nvSpPr>
        <p:spPr/>
        <p:txBody>
          <a:bodyPr/>
          <a:lstStyle/>
          <a:p>
            <a:pPr>
              <a:defRPr/>
            </a:pPr>
            <a:fld id="{2D1C5D42-6054-4E7B-820D-68E3C440DC18}" type="slidenum">
              <a:rPr lang="ja-JP" altLang="en-US" smtClean="0"/>
              <a:pPr>
                <a:defRPr/>
              </a:pPr>
              <a:t>1</a:t>
            </a:fld>
            <a:endParaRPr lang="ja-JP" altLang="en-US" dirty="0"/>
          </a:p>
        </p:txBody>
      </p:sp>
    </p:spTree>
    <p:extLst>
      <p:ext uri="{BB962C8B-B14F-4D97-AF65-F5344CB8AC3E}">
        <p14:creationId xmlns:p14="http://schemas.microsoft.com/office/powerpoint/2010/main" val="3627721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A8F67-6CED-403B-9C1D-ACC406B58AB7}"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163383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CBA29-4021-C53C-F5B6-3BC680AC70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A913F1-62CF-9E7E-2418-0E4DB38294A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2126B3-BAC5-8DC9-1B1E-55E8FFA389A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8A8A9A4-B704-67EB-3283-07E9B210F7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A8F67-6CED-403B-9C1D-ACC406B58AB7}"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92356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A8F67-6CED-403B-9C1D-ACC406B58AB7}"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2143566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2213334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4182248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341881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202746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1348529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1997159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4008161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1357227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3460995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442494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308233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239847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2273768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3600098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94AFCB9-8761-400E-B68A-A57647BDACCA}" type="datetimeFigureOut">
              <a:rPr kumimoji="1" lang="ja-JP" altLang="en-US" smtClean="0"/>
              <a:t>2025/11/6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1256814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A38B06-9D46-05D7-73CA-706C46194113}"/>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39F4B8B-BC6E-2365-9839-6916AA12292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D4A8A44-F43B-3FA9-5495-5D1B1298C9FE}"/>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5" name="フッター プレースホルダー 4">
            <a:extLst>
              <a:ext uri="{FF2B5EF4-FFF2-40B4-BE49-F238E27FC236}">
                <a16:creationId xmlns:a16="http://schemas.microsoft.com/office/drawing/2014/main" id="{B980712E-9576-05AB-1104-3D18BD22136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00CA4B5-043E-82D0-8DAF-9635F4D6DC32}"/>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1053002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6DEFBB-06B5-96F9-117F-BC95A84DAD5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F8E9608-FC14-B65D-9AB5-DD2DB116B8A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AF3718D-429E-A653-BE39-D93DDAC27E70}"/>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5" name="フッター プレースホルダー 4">
            <a:extLst>
              <a:ext uri="{FF2B5EF4-FFF2-40B4-BE49-F238E27FC236}">
                <a16:creationId xmlns:a16="http://schemas.microsoft.com/office/drawing/2014/main" id="{CDA90099-F08B-0C8D-0F61-36F26613CC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7A128A0-D73B-0A17-D4F9-BE2F95788F46}"/>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1746751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BAE337-1C00-CACB-617D-CD7896F58F7E}"/>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D169BC-C388-EFB1-FE2C-09073B46560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050FC82-4677-D6DF-5BB4-4043860A225F}"/>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5" name="フッター プレースホルダー 4">
            <a:extLst>
              <a:ext uri="{FF2B5EF4-FFF2-40B4-BE49-F238E27FC236}">
                <a16:creationId xmlns:a16="http://schemas.microsoft.com/office/drawing/2014/main" id="{BF5C79B5-B9C8-6E91-B7CD-BEC2A65A2B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53D019-1F2F-E34B-0838-AB1E741A7A28}"/>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2852036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036EE0-AE02-DF62-C3D2-405A7E6535D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D54D8FB-E5B2-0A1B-2C91-A4BE31C7D280}"/>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8B33FCB-F915-DEAA-8155-3A9B058F685D}"/>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91AD2B1-9216-C02A-2D46-FBBFA19FA828}"/>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6" name="フッター プレースホルダー 5">
            <a:extLst>
              <a:ext uri="{FF2B5EF4-FFF2-40B4-BE49-F238E27FC236}">
                <a16:creationId xmlns:a16="http://schemas.microsoft.com/office/drawing/2014/main" id="{C32B4121-B4A4-A643-C374-D20B1D0434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E07C93C-B867-9B45-4662-DE6FF9DDD902}"/>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4028565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EC111-4858-94F7-AFA6-A2B514447842}"/>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15903B-7665-2F54-D325-3CA19B11786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8472B5E-8607-4765-EF6B-355BBBEB4554}"/>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B551A9E-28BC-13FE-6C68-13CEE8E4DA0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FD5EAA7-5B7B-DAAB-DA74-9034274CB317}"/>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B306674-C375-EAAB-8406-304DCE8891EE}"/>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8" name="フッター プレースホルダー 7">
            <a:extLst>
              <a:ext uri="{FF2B5EF4-FFF2-40B4-BE49-F238E27FC236}">
                <a16:creationId xmlns:a16="http://schemas.microsoft.com/office/drawing/2014/main" id="{A8D38329-54DC-A0CC-086C-BDFB1118C22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46B10D6-0003-0864-902B-32A7AD0E3762}"/>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2516273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F4810C-D117-1305-8E23-A490B1C81DB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9C1352B-7019-B321-946E-C84FF63CA1BF}"/>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4" name="フッター プレースホルダー 3">
            <a:extLst>
              <a:ext uri="{FF2B5EF4-FFF2-40B4-BE49-F238E27FC236}">
                <a16:creationId xmlns:a16="http://schemas.microsoft.com/office/drawing/2014/main" id="{7D02F541-B3A1-F8F9-394D-425DB638F5A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9A07ADE-3031-9230-3B25-9FD5E8E3BC45}"/>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1088023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54C5532-3C8C-3E1F-E477-63BC2E35289E}"/>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3" name="フッター プレースホルダー 2">
            <a:extLst>
              <a:ext uri="{FF2B5EF4-FFF2-40B4-BE49-F238E27FC236}">
                <a16:creationId xmlns:a16="http://schemas.microsoft.com/office/drawing/2014/main" id="{FEFEF4CB-2059-B103-2B82-1C96FF49C84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F70F7B-8CEF-A2DE-02A2-FBAECEF612D5}"/>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332782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1715783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40D67B-63FA-75A8-E294-EB6BF4AF3A5B}"/>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5A8877B-166F-AC2C-1D74-A138DA5CD6B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C2F47C7-6EE0-EB36-C259-481AED61B05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163DD16-4F41-C5D2-1D83-E1E50AE0FFA3}"/>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6" name="フッター プレースホルダー 5">
            <a:extLst>
              <a:ext uri="{FF2B5EF4-FFF2-40B4-BE49-F238E27FC236}">
                <a16:creationId xmlns:a16="http://schemas.microsoft.com/office/drawing/2014/main" id="{F0FCC5B9-7F6C-62B2-0EA0-4BA8ABEE573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0CCA8DC-D124-FB36-FBCF-243380C148FC}"/>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1363793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9E0694-9456-B53F-603F-3414502C636C}"/>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6B90987-9042-9FCB-5707-F2E74802CA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F0C9AE20-842B-8016-5AA1-D3DEC1B6763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471FC1C-7244-8B47-A24A-F4D00EFE5F0C}"/>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6" name="フッター プレースホルダー 5">
            <a:extLst>
              <a:ext uri="{FF2B5EF4-FFF2-40B4-BE49-F238E27FC236}">
                <a16:creationId xmlns:a16="http://schemas.microsoft.com/office/drawing/2014/main" id="{74F19079-182E-05EC-EC28-A411C14E7F5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01774D-63C0-84E5-25B6-64A1D8B0FA3D}"/>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1606558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148602-FDB1-BC78-92FD-2C3FB307DB4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C1ECCE-09D7-59C2-E239-2D7F986617C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175EAD-8087-7F75-BCA0-2A5366C0900D}"/>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5" name="フッター プレースホルダー 4">
            <a:extLst>
              <a:ext uri="{FF2B5EF4-FFF2-40B4-BE49-F238E27FC236}">
                <a16:creationId xmlns:a16="http://schemas.microsoft.com/office/drawing/2014/main" id="{F904C1B0-D92C-CD59-EAEB-235C55111E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1A8CDE-36F1-2B6D-2948-E844DFA8F5FA}"/>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2594261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B9878FF-CBEB-F5FB-38E2-6C0AE58E7E06}"/>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ABED8EE-EB9E-C968-7541-071F3F01F1CD}"/>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ECA2A3-0FCB-4A7A-C617-7D10F4EBC390}"/>
              </a:ext>
            </a:extLst>
          </p:cNvPr>
          <p:cNvSpPr>
            <a:spLocks noGrp="1"/>
          </p:cNvSpPr>
          <p:nvPr>
            <p:ph type="dt" sz="half" idx="10"/>
          </p:nvPr>
        </p:nvSpPr>
        <p:spPr/>
        <p:txBody>
          <a:bodyPr/>
          <a:lstStyle/>
          <a:p>
            <a:fld id="{E36FD25C-5770-40D5-8C81-F88B30ECB3F8}" type="datetimeFigureOut">
              <a:rPr kumimoji="1" lang="ja-JP" altLang="en-US" smtClean="0"/>
              <a:t>2025/11/6</a:t>
            </a:fld>
            <a:endParaRPr kumimoji="1" lang="ja-JP" altLang="en-US"/>
          </a:p>
        </p:txBody>
      </p:sp>
      <p:sp>
        <p:nvSpPr>
          <p:cNvPr id="5" name="フッター プレースホルダー 4">
            <a:extLst>
              <a:ext uri="{FF2B5EF4-FFF2-40B4-BE49-F238E27FC236}">
                <a16:creationId xmlns:a16="http://schemas.microsoft.com/office/drawing/2014/main" id="{6B8E34F5-E26C-0ECA-9115-D038ABAECD0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D9EE21-EBF8-EF3E-31D5-EC7B7A3B21E8}"/>
              </a:ext>
            </a:extLst>
          </p:cNvPr>
          <p:cNvSpPr>
            <a:spLocks noGrp="1"/>
          </p:cNvSpPr>
          <p:nvPr>
            <p:ph type="sldNum" sz="quarter" idx="12"/>
          </p:nvPr>
        </p:nvSpPr>
        <p:spPr/>
        <p:txBody>
          <a:body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694809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125738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287251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2717293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2181677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311836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8D39E4-AA0B-EE44-A1ED-5260AD5CDB71}" type="datetimeFigureOut">
              <a:rPr kumimoji="1" lang="ja-JP" altLang="en-US" smtClean="0"/>
              <a:t>2025/11/6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160128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8D39E4-AA0B-EE44-A1ED-5260AD5CDB71}" type="datetimeFigureOut">
              <a:rPr kumimoji="1" lang="ja-JP" altLang="en-US" smtClean="0"/>
              <a:t>2025/11/6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4CE64-BA58-EA47-B236-E9A06FB80A57}" type="slidenum">
              <a:rPr kumimoji="1" lang="ja-JP" altLang="en-US" smtClean="0"/>
              <a:t>‹#›</a:t>
            </a:fld>
            <a:endParaRPr kumimoji="1" lang="ja-JP" altLang="en-US"/>
          </a:p>
        </p:txBody>
      </p:sp>
    </p:spTree>
    <p:extLst>
      <p:ext uri="{BB962C8B-B14F-4D97-AF65-F5344CB8AC3E}">
        <p14:creationId xmlns:p14="http://schemas.microsoft.com/office/powerpoint/2010/main" val="2052473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AFCB9-8761-400E-B68A-A57647BDACCA}" type="datetimeFigureOut">
              <a:rPr kumimoji="1" lang="ja-JP" altLang="en-US" smtClean="0"/>
              <a:t>2025/11/6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F5BCE-AA5E-4770-8BC5-EE73696534E3}" type="slidenum">
              <a:rPr kumimoji="1" lang="ja-JP" altLang="en-US" smtClean="0"/>
              <a:t>‹#›</a:t>
            </a:fld>
            <a:endParaRPr kumimoji="1" lang="ja-JP" altLang="en-US"/>
          </a:p>
        </p:txBody>
      </p:sp>
    </p:spTree>
    <p:extLst>
      <p:ext uri="{BB962C8B-B14F-4D97-AF65-F5344CB8AC3E}">
        <p14:creationId xmlns:p14="http://schemas.microsoft.com/office/powerpoint/2010/main" val="3243938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44A2722-BDE6-D6EB-CC01-0D23C115085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B71FB7B-A5D2-5345-E201-D64BDE36F5E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12F07F-74D1-9AC2-73AD-0BA6156485D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E36FD25C-5770-40D5-8C81-F88B30ECB3F8}" type="datetimeFigureOut">
              <a:rPr kumimoji="1" lang="ja-JP" altLang="en-US" smtClean="0"/>
              <a:t>2025/11/6</a:t>
            </a:fld>
            <a:endParaRPr kumimoji="1" lang="ja-JP" altLang="en-US"/>
          </a:p>
        </p:txBody>
      </p:sp>
      <p:sp>
        <p:nvSpPr>
          <p:cNvPr id="5" name="フッター プレースホルダー 4">
            <a:extLst>
              <a:ext uri="{FF2B5EF4-FFF2-40B4-BE49-F238E27FC236}">
                <a16:creationId xmlns:a16="http://schemas.microsoft.com/office/drawing/2014/main" id="{488B299B-CA68-75B9-CF99-B0CB23FFBEB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DDE73FD-8785-6D64-4E92-83E58F40E89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18EF80C8-4509-43F1-8733-BBFFC02BA9C4}" type="slidenum">
              <a:rPr kumimoji="1" lang="ja-JP" altLang="en-US" smtClean="0"/>
              <a:t>‹#›</a:t>
            </a:fld>
            <a:endParaRPr kumimoji="1" lang="ja-JP" altLang="en-US"/>
          </a:p>
        </p:txBody>
      </p:sp>
    </p:spTree>
    <p:extLst>
      <p:ext uri="{BB962C8B-B14F-4D97-AF65-F5344CB8AC3E}">
        <p14:creationId xmlns:p14="http://schemas.microsoft.com/office/powerpoint/2010/main" val="4550362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46.tiff"/><Relationship Id="rId4" Type="http://schemas.openxmlformats.org/officeDocument/2006/relationships/image" Target="../media/image45.tif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tiff"/><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050"/>
          <p:cNvSpPr>
            <a:spLocks noGrp="1" noChangeArrowheads="1"/>
          </p:cNvSpPr>
          <p:nvPr>
            <p:ph type="ctrTitle"/>
          </p:nvPr>
        </p:nvSpPr>
        <p:spPr>
          <a:xfrm>
            <a:off x="239148" y="5625846"/>
            <a:ext cx="8816501" cy="1143000"/>
          </a:xfrm>
          <a:noFill/>
        </p:spPr>
        <p:txBody>
          <a:bodyPr lIns="90481" tIns="44447" rIns="90481" bIns="44447">
            <a:normAutofit/>
          </a:bodyPr>
          <a:lstStyle/>
          <a:p>
            <a:pPr algn="r" eaLnBrk="1" hangingPunct="1"/>
            <a:r>
              <a:rPr lang="en-US" altLang="ja-JP" sz="1800" dirty="0">
                <a:solidFill>
                  <a:schemeClr val="tx1"/>
                </a:solidFill>
                <a:latin typeface="Arial" panose="020B0604020202020204" pitchFamily="34" charset="0"/>
                <a:ea typeface="MS PGothic" panose="020B0600070205080204" pitchFamily="34" charset="-128"/>
                <a:cs typeface="Arial" panose="020B0604020202020204" pitchFamily="34" charset="0"/>
              </a:rPr>
              <a:t>11/6/2025</a:t>
            </a:r>
            <a:endParaRPr lang="ja-JP" altLang="en-US" sz="1800"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sp>
        <p:nvSpPr>
          <p:cNvPr id="11" name="Text Box 5">
            <a:extLst>
              <a:ext uri="{FF2B5EF4-FFF2-40B4-BE49-F238E27FC236}">
                <a16:creationId xmlns:a16="http://schemas.microsoft.com/office/drawing/2014/main" id="{87FAA8A2-9E26-7F6D-7025-901ABB69681C}"/>
              </a:ext>
            </a:extLst>
          </p:cNvPr>
          <p:cNvSpPr txBox="1">
            <a:spLocks noChangeArrowheads="1"/>
          </p:cNvSpPr>
          <p:nvPr/>
        </p:nvSpPr>
        <p:spPr bwMode="auto">
          <a:xfrm>
            <a:off x="2836123" y="1479559"/>
            <a:ext cx="3471753" cy="447675"/>
          </a:xfrm>
          <a:prstGeom prst="rect">
            <a:avLst/>
          </a:prstGeom>
          <a:solidFill>
            <a:srgbClr val="FFFFFF"/>
          </a:solidFill>
          <a:ln w="9525">
            <a:solidFill>
              <a:srgbClr val="FFFFFF"/>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800" i="0" u="none" strike="noStrike" cap="none" normalizeH="0" baseline="0" dirty="0">
                <a:ln>
                  <a:noFill/>
                </a:ln>
                <a:solidFill>
                  <a:srgbClr val="2F33A9"/>
                </a:solidFill>
                <a:effectLst/>
                <a:latin typeface="Arial" panose="020B0604020202020204" pitchFamily="34" charset="0"/>
                <a:ea typeface="Times New Roman" panose="02020603050405020304" pitchFamily="18" charset="0"/>
                <a:cs typeface="Arial" panose="020B0604020202020204" pitchFamily="34" charset="0"/>
              </a:rPr>
              <a:t>PRESS  RELEASE</a:t>
            </a:r>
            <a:endParaRPr kumimoji="0" lang="ja-JP" altLang="ja-JP" sz="2800" i="0" u="none" strike="noStrike" cap="none" normalizeH="0" baseline="0" dirty="0">
              <a:ln>
                <a:noFill/>
              </a:ln>
              <a:solidFill>
                <a:srgbClr val="2F33A9"/>
              </a:solidFill>
              <a:effectLst/>
              <a:latin typeface="Arial" panose="020B0604020202020204" pitchFamily="34" charset="0"/>
              <a:cs typeface="Arial" panose="020B0604020202020204" pitchFamily="34" charset="0"/>
            </a:endParaRPr>
          </a:p>
        </p:txBody>
      </p:sp>
      <p:sp>
        <p:nvSpPr>
          <p:cNvPr id="12" name="Text Box 10">
            <a:extLst>
              <a:ext uri="{FF2B5EF4-FFF2-40B4-BE49-F238E27FC236}">
                <a16:creationId xmlns:a16="http://schemas.microsoft.com/office/drawing/2014/main" id="{338C2F4D-AB48-9FC5-9810-086D538A1FC4}"/>
              </a:ext>
            </a:extLst>
          </p:cNvPr>
          <p:cNvSpPr txBox="1">
            <a:spLocks noChangeArrowheads="1"/>
          </p:cNvSpPr>
          <p:nvPr/>
        </p:nvSpPr>
        <p:spPr bwMode="auto">
          <a:xfrm>
            <a:off x="177016" y="2452479"/>
            <a:ext cx="8966840" cy="568325"/>
          </a:xfrm>
          <a:prstGeom prst="rect">
            <a:avLst/>
          </a:prstGeom>
          <a:solidFill>
            <a:srgbClr val="FFFFFF"/>
          </a:solidFill>
          <a:ln w="9525">
            <a:noFill/>
            <a:miter lim="800000"/>
            <a:headEnd/>
            <a:tailEnd/>
          </a:ln>
        </p:spPr>
        <p:txBody>
          <a:bodyPr vert="horz" wrap="square" lIns="74295" tIns="8890" rIns="74295" bIns="8890" numCol="1" anchor="ctr" anchorCtr="0" compatLnSpc="1">
            <a:prstTxWarp prst="textNoShape">
              <a:avLst/>
            </a:prstTxWarp>
          </a:bodyPr>
          <a:lstStyle/>
          <a:p>
            <a:pPr lvl="0" algn="ctr" defTabSz="914400" eaLnBrk="0" fontAlgn="base" hangingPunct="0">
              <a:lnSpc>
                <a:spcPct val="150000"/>
              </a:lnSpc>
              <a:spcBef>
                <a:spcPct val="0"/>
              </a:spcBef>
              <a:spcAft>
                <a:spcPct val="0"/>
              </a:spcAft>
            </a:pPr>
            <a:r>
              <a:rPr lang="ja-JP" altLang="en-US" sz="2400" dirty="0">
                <a:latin typeface="MS PGothic" panose="020B0600070205080204" pitchFamily="34" charset="-128"/>
                <a:ea typeface="MS PGothic" panose="020B0600070205080204" pitchFamily="34" charset="-128"/>
                <a:cs typeface="Times New Roman" panose="02020603050405020304" pitchFamily="18" charset="0"/>
              </a:rPr>
              <a:t>「</a:t>
            </a:r>
            <a:r>
              <a:rPr lang="en-US" altLang="ja-JP" sz="2400" dirty="0">
                <a:latin typeface="MS PGothic" panose="020B0600070205080204" pitchFamily="34" charset="-128"/>
                <a:ea typeface="MS PGothic" panose="020B0600070205080204" pitchFamily="34" charset="-128"/>
                <a:cs typeface="Times New Roman" panose="02020603050405020304" pitchFamily="18" charset="0"/>
              </a:rPr>
              <a:t>CP4715</a:t>
            </a:r>
            <a:r>
              <a:rPr lang="ja-JP" altLang="en-US" sz="2400" dirty="0">
                <a:latin typeface="MS PGothic" panose="020B0600070205080204" pitchFamily="34" charset="-128"/>
                <a:ea typeface="MS PGothic" panose="020B0600070205080204" pitchFamily="34" charset="-128"/>
                <a:cs typeface="Times New Roman" panose="02020603050405020304" pitchFamily="18" charset="0"/>
              </a:rPr>
              <a:t>」の慢性のアレルギー性結膜炎への改善効果を発見　</a:t>
            </a:r>
          </a:p>
          <a:p>
            <a:pPr lvl="0" algn="ctr" defTabSz="914400" eaLnBrk="0" fontAlgn="base" hangingPunct="0">
              <a:lnSpc>
                <a:spcPct val="150000"/>
              </a:lnSpc>
              <a:spcBef>
                <a:spcPct val="0"/>
              </a:spcBef>
              <a:spcAft>
                <a:spcPct val="0"/>
              </a:spcAft>
            </a:pPr>
            <a:r>
              <a:rPr lang="ja-JP" altLang="en-US" sz="2400" dirty="0">
                <a:latin typeface="MS PGothic" panose="020B0600070205080204" pitchFamily="34" charset="-128"/>
                <a:ea typeface="MS PGothic" panose="020B0600070205080204" pitchFamily="34" charset="-128"/>
                <a:cs typeface="Times New Roman" panose="02020603050405020304" pitchFamily="18" charset="0"/>
              </a:rPr>
              <a:t>－世界初のアレルギー性結膜炎に対する分子治療薬の開発へ－</a:t>
            </a:r>
          </a:p>
        </p:txBody>
      </p:sp>
      <p:sp>
        <p:nvSpPr>
          <p:cNvPr id="17" name="Rectangle 15">
            <a:extLst>
              <a:ext uri="{FF2B5EF4-FFF2-40B4-BE49-F238E27FC236}">
                <a16:creationId xmlns:a16="http://schemas.microsoft.com/office/drawing/2014/main" id="{5310CF40-3AEB-7606-55ED-52D1B905F0B8}"/>
              </a:ext>
            </a:extLst>
          </p:cNvPr>
          <p:cNvSpPr>
            <a:spLocks noChangeArrowheads="1"/>
          </p:cNvSpPr>
          <p:nvPr/>
        </p:nvSpPr>
        <p:spPr bwMode="auto">
          <a:xfrm>
            <a:off x="1928261" y="3853100"/>
            <a:ext cx="5753498" cy="138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524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52400" algn="l" defTabSz="914400" rtl="0" eaLnBrk="0" fontAlgn="base" latinLnBrk="0" hangingPunct="0">
              <a:lnSpc>
                <a:spcPts val="26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MS PGothic" panose="020B0600070205080204" pitchFamily="34" charset="-128"/>
                <a:ea typeface="MS PGothic" panose="020B0600070205080204" pitchFamily="34" charset="-128"/>
                <a:cs typeface="Times New Roman" panose="02020603050405020304" pitchFamily="18" charset="0"/>
              </a:rPr>
              <a:t>代表者：医学部　出原　賢治</a:t>
            </a:r>
            <a:endParaRPr kumimoji="0" lang="ja-JP" altLang="ja-JP" sz="2000" b="0" i="0" u="none" strike="noStrike" cap="none" normalizeH="0" baseline="0" dirty="0">
              <a:ln>
                <a:noFill/>
              </a:ln>
              <a:solidFill>
                <a:schemeClr val="tx1"/>
              </a:solidFill>
              <a:effectLst/>
              <a:latin typeface="MS PGothic" panose="020B0600070205080204" pitchFamily="34" charset="-128"/>
              <a:ea typeface="MS PGothic" panose="020B0600070205080204" pitchFamily="34" charset="-128"/>
            </a:endParaRPr>
          </a:p>
          <a:p>
            <a:pPr marL="0" marR="0" lvl="0" indent="152400" algn="l" defTabSz="914400" rtl="0" eaLnBrk="0" fontAlgn="base" latinLnBrk="0" hangingPunct="0">
              <a:lnSpc>
                <a:spcPts val="26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MS PGothic" panose="020B0600070205080204" pitchFamily="34" charset="-128"/>
                <a:ea typeface="MS PGothic" panose="020B0600070205080204" pitchFamily="34" charset="-128"/>
                <a:cs typeface="Times New Roman" panose="02020603050405020304" pitchFamily="18" charset="0"/>
              </a:rPr>
              <a:t>分担者：医学部　布村　聡</a:t>
            </a:r>
            <a:endParaRPr kumimoji="0" lang="ja-JP" altLang="ja-JP" sz="2000" b="0" i="0" u="none" strike="noStrike" cap="none" normalizeH="0" baseline="0" dirty="0">
              <a:ln>
                <a:noFill/>
              </a:ln>
              <a:solidFill>
                <a:schemeClr val="tx1"/>
              </a:solidFill>
              <a:effectLst/>
              <a:latin typeface="MS PGothic" panose="020B0600070205080204" pitchFamily="34" charset="-128"/>
              <a:ea typeface="MS PGothic" panose="020B0600070205080204" pitchFamily="34" charset="-128"/>
            </a:endParaRPr>
          </a:p>
          <a:p>
            <a:pPr defTabSz="914400">
              <a:lnSpc>
                <a:spcPts val="2600"/>
              </a:lnSpc>
            </a:pPr>
            <a:r>
              <a:rPr kumimoji="0" lang="ja-JP" altLang="ja-JP" sz="2000" b="0" i="0" u="none" strike="noStrike" cap="none" normalizeH="0" baseline="0" dirty="0">
                <a:ln>
                  <a:noFill/>
                </a:ln>
                <a:solidFill>
                  <a:schemeClr val="tx1"/>
                </a:solidFill>
                <a:effectLst/>
                <a:latin typeface="MS PGothic" panose="020B0600070205080204" pitchFamily="34" charset="-128"/>
                <a:ea typeface="MS PGothic" panose="020B0600070205080204" pitchFamily="34" charset="-128"/>
                <a:cs typeface="Times New Roman" panose="02020603050405020304" pitchFamily="18" charset="0"/>
              </a:rPr>
              <a:t>協力者：</a:t>
            </a:r>
            <a:r>
              <a:rPr kumimoji="0" lang="ja-JP" altLang="en-US" sz="2000" b="0" i="0" u="none" strike="noStrike" cap="none" normalizeH="0" baseline="0" dirty="0">
                <a:ln>
                  <a:noFill/>
                </a:ln>
                <a:solidFill>
                  <a:schemeClr val="tx1"/>
                </a:solidFill>
                <a:effectLst/>
                <a:latin typeface="MS PGothic" panose="020B0600070205080204" pitchFamily="34" charset="-128"/>
                <a:ea typeface="MS PGothic" panose="020B0600070205080204" pitchFamily="34" charset="-128"/>
                <a:cs typeface="Times New Roman" panose="02020603050405020304" pitchFamily="18" charset="0"/>
              </a:rPr>
              <a:t>日本大学眼科　松田　彰</a:t>
            </a:r>
            <a:r>
              <a:rPr lang="ja-JP" altLang="en-US" dirty="0">
                <a:latin typeface="MS PGothic" panose="020B0600070205080204" pitchFamily="34" charset="-128"/>
                <a:ea typeface="MS PGothic" panose="020B0600070205080204" pitchFamily="34" charset="-128"/>
                <a:cs typeface="Times New Roman" panose="02020603050405020304" pitchFamily="18" charset="0"/>
              </a:rPr>
              <a:t>（オンライン参加）</a:t>
            </a:r>
            <a:endParaRPr kumimoji="0" lang="en-US" altLang="ja-JP" sz="2000" b="0" i="0" u="none" strike="noStrike" cap="none" normalizeH="0" baseline="0" dirty="0">
              <a:ln>
                <a:noFill/>
              </a:ln>
              <a:solidFill>
                <a:schemeClr val="tx1"/>
              </a:solidFill>
              <a:effectLst/>
              <a:latin typeface="MS PGothic" panose="020B0600070205080204" pitchFamily="34" charset="-128"/>
              <a:ea typeface="MS PGothic" panose="020B0600070205080204" pitchFamily="34" charset="-128"/>
              <a:cs typeface="Times New Roman" panose="02020603050405020304" pitchFamily="18" charset="0"/>
            </a:endParaRPr>
          </a:p>
          <a:p>
            <a:pPr marL="0" marR="0" lvl="0" indent="152400" algn="l" defTabSz="914400" rtl="0" eaLnBrk="0" fontAlgn="base" latinLnBrk="0" hangingPunct="0">
              <a:lnSpc>
                <a:spcPts val="2600"/>
              </a:lnSpc>
              <a:spcBef>
                <a:spcPct val="0"/>
              </a:spcBef>
              <a:spcAft>
                <a:spcPct val="0"/>
              </a:spcAft>
              <a:buClrTx/>
              <a:buSzTx/>
              <a:buFontTx/>
              <a:buNone/>
              <a:tabLst/>
            </a:pPr>
            <a:r>
              <a:rPr lang="ja-JP" altLang="en-US" sz="2000" dirty="0">
                <a:latin typeface="MS PGothic" panose="020B0600070205080204" pitchFamily="34" charset="-128"/>
                <a:ea typeface="MS PGothic" panose="020B0600070205080204" pitchFamily="34" charset="-128"/>
                <a:cs typeface="Times New Roman" panose="02020603050405020304" pitchFamily="18" charset="0"/>
              </a:rPr>
              <a:t>協力者：</a:t>
            </a:r>
            <a:r>
              <a:rPr kumimoji="0" lang="ja-JP" altLang="ja-JP" sz="2000" b="0" i="0" u="none" strike="noStrike" cap="none" normalizeH="0" baseline="0" dirty="0">
                <a:ln>
                  <a:noFill/>
                </a:ln>
                <a:solidFill>
                  <a:schemeClr val="tx1"/>
                </a:solidFill>
                <a:effectLst/>
                <a:latin typeface="MS PGothic" panose="020B0600070205080204" pitchFamily="34" charset="-128"/>
                <a:ea typeface="MS PGothic" panose="020B0600070205080204" pitchFamily="34" charset="-128"/>
                <a:cs typeface="Times New Roman" panose="02020603050405020304" pitchFamily="18" charset="0"/>
              </a:rPr>
              <a:t>富山大学　北島　勲</a:t>
            </a:r>
            <a:r>
              <a:rPr lang="ja-JP" altLang="en-US" sz="2000" dirty="0">
                <a:latin typeface="MS PGothic" panose="020B0600070205080204" pitchFamily="34" charset="-128"/>
                <a:ea typeface="MS PGothic" panose="020B0600070205080204" pitchFamily="34" charset="-128"/>
                <a:cs typeface="Times New Roman" panose="02020603050405020304" pitchFamily="18" charset="0"/>
              </a:rPr>
              <a:t>（オンライン参加）</a:t>
            </a:r>
            <a:endParaRPr kumimoji="0" lang="ja-JP" altLang="ja-JP" sz="2000" b="0" i="0" u="none" strike="noStrike" cap="none" normalizeH="0" baseline="0" dirty="0">
              <a:ln>
                <a:noFill/>
              </a:ln>
              <a:solidFill>
                <a:schemeClr val="tx1"/>
              </a:solidFill>
              <a:effectLst/>
              <a:latin typeface="MS PGothic" panose="020B0600070205080204" pitchFamily="34" charset="-128"/>
              <a:ea typeface="MS PGothic" panose="020B0600070205080204" pitchFamily="34" charset="-128"/>
            </a:endParaRPr>
          </a:p>
        </p:txBody>
      </p:sp>
      <p:pic>
        <p:nvPicPr>
          <p:cNvPr id="18" name="図 17" descr="医学部ロゴ01.bmp">
            <a:extLst>
              <a:ext uri="{FF2B5EF4-FFF2-40B4-BE49-F238E27FC236}">
                <a16:creationId xmlns:a16="http://schemas.microsoft.com/office/drawing/2014/main" id="{FCCA44FC-FF70-F357-E08B-151CDC5448F3}"/>
              </a:ext>
            </a:extLst>
          </p:cNvPr>
          <p:cNvPicPr>
            <a:picLocks noChangeAspect="1"/>
          </p:cNvPicPr>
          <p:nvPr/>
        </p:nvPicPr>
        <p:blipFill>
          <a:blip r:embed="rId3" cstate="print"/>
          <a:stretch>
            <a:fillRect/>
          </a:stretch>
        </p:blipFill>
        <p:spPr>
          <a:xfrm>
            <a:off x="7321909" y="857810"/>
            <a:ext cx="981090" cy="1033317"/>
          </a:xfrm>
          <a:prstGeom prst="rect">
            <a:avLst/>
          </a:prstGeom>
        </p:spPr>
      </p:pic>
      <p:sp>
        <p:nvSpPr>
          <p:cNvPr id="20" name="テキスト ボックス 19">
            <a:extLst>
              <a:ext uri="{FF2B5EF4-FFF2-40B4-BE49-F238E27FC236}">
                <a16:creationId xmlns:a16="http://schemas.microsoft.com/office/drawing/2014/main" id="{28EBD74B-2B78-41BD-C3C9-F39908591959}"/>
              </a:ext>
            </a:extLst>
          </p:cNvPr>
          <p:cNvSpPr txBox="1"/>
          <p:nvPr/>
        </p:nvSpPr>
        <p:spPr>
          <a:xfrm>
            <a:off x="6220480" y="104943"/>
            <a:ext cx="3004959" cy="369332"/>
          </a:xfrm>
          <a:prstGeom prst="rect">
            <a:avLst/>
          </a:prstGeom>
          <a:noFill/>
        </p:spPr>
        <p:txBody>
          <a:bodyPr wrap="square" rtlCol="0">
            <a:spAutoFit/>
          </a:bodyPr>
          <a:lstStyle/>
          <a:p>
            <a:pPr algn="ctr"/>
            <a:r>
              <a:rPr kumimoji="1" lang="ja-JP" altLang="en-US" dirty="0">
                <a:latin typeface="MS PGothic" panose="020B0600070205080204" pitchFamily="34" charset="-128"/>
                <a:ea typeface="MS PGothic" panose="020B0600070205080204" pitchFamily="34" charset="-128"/>
              </a:rPr>
              <a:t>佐賀大学医学部</a:t>
            </a:r>
          </a:p>
        </p:txBody>
      </p:sp>
      <p:sp>
        <p:nvSpPr>
          <p:cNvPr id="22" name="テキスト ボックス 21">
            <a:extLst>
              <a:ext uri="{FF2B5EF4-FFF2-40B4-BE49-F238E27FC236}">
                <a16:creationId xmlns:a16="http://schemas.microsoft.com/office/drawing/2014/main" id="{247857D5-2767-D029-8317-4FA0E9C79C9D}"/>
              </a:ext>
            </a:extLst>
          </p:cNvPr>
          <p:cNvSpPr txBox="1"/>
          <p:nvPr/>
        </p:nvSpPr>
        <p:spPr>
          <a:xfrm>
            <a:off x="6397732" y="438137"/>
            <a:ext cx="2650454"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Saga </a:t>
            </a:r>
            <a:r>
              <a:rPr kumimoji="1" lang="en-US" altLang="ja-JP" dirty="0">
                <a:latin typeface="Arial" panose="020B0604020202020204" pitchFamily="34" charset="0"/>
                <a:cs typeface="Arial" panose="020B0604020202020204" pitchFamily="34" charset="0"/>
              </a:rPr>
              <a:t>Medical</a:t>
            </a:r>
            <a:r>
              <a:rPr kumimoji="1" lang="en-US" altLang="ja-JP" sz="2000" dirty="0">
                <a:latin typeface="Arial" panose="020B0604020202020204" pitchFamily="34" charset="0"/>
                <a:cs typeface="Arial" panose="020B0604020202020204" pitchFamily="34" charset="0"/>
              </a:rPr>
              <a:t> School</a:t>
            </a:r>
            <a:endParaRPr kumimoji="1" lang="ja-JP" altLang="en-US" sz="2000" dirty="0">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11" y="5753311"/>
            <a:ext cx="2210035" cy="608969"/>
          </a:xfrm>
          <a:prstGeom prst="rect">
            <a:avLst/>
          </a:prstGeom>
        </p:spPr>
      </p:pic>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447" y="5753311"/>
            <a:ext cx="2307302" cy="537251"/>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5087" y="5586690"/>
            <a:ext cx="2166152" cy="736209"/>
          </a:xfrm>
          <a:prstGeom prst="rect">
            <a:avLst/>
          </a:prstGeom>
        </p:spPr>
      </p:pic>
      <p:pic>
        <p:nvPicPr>
          <p:cNvPr id="4" name="図 3">
            <a:extLst>
              <a:ext uri="{FF2B5EF4-FFF2-40B4-BE49-F238E27FC236}">
                <a16:creationId xmlns:a16="http://schemas.microsoft.com/office/drawing/2014/main" id="{D18E4B4A-0AE4-27B5-8F54-85B651C6CAC7}"/>
              </a:ext>
            </a:extLst>
          </p:cNvPr>
          <p:cNvPicPr>
            <a:picLocks noChangeAspect="1"/>
          </p:cNvPicPr>
          <p:nvPr/>
        </p:nvPicPr>
        <p:blipFill>
          <a:blip r:embed="rId7"/>
          <a:stretch>
            <a:fillRect/>
          </a:stretch>
        </p:blipFill>
        <p:spPr>
          <a:xfrm>
            <a:off x="136762" y="169555"/>
            <a:ext cx="2786760" cy="142334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906BC2A-F3BD-F2F4-D328-C8E2D5E76683}"/>
              </a:ext>
            </a:extLst>
          </p:cNvPr>
          <p:cNvGrpSpPr/>
          <p:nvPr/>
        </p:nvGrpSpPr>
        <p:grpSpPr>
          <a:xfrm>
            <a:off x="24369" y="159073"/>
            <a:ext cx="9119631" cy="6619320"/>
            <a:chOff x="24369" y="159073"/>
            <a:chExt cx="9119631" cy="6619320"/>
          </a:xfrm>
        </p:grpSpPr>
        <p:grpSp>
          <p:nvGrpSpPr>
            <p:cNvPr id="27" name="グループ化 26">
              <a:extLst>
                <a:ext uri="{FF2B5EF4-FFF2-40B4-BE49-F238E27FC236}">
                  <a16:creationId xmlns:a16="http://schemas.microsoft.com/office/drawing/2014/main" id="{9CE8E2B2-3506-3922-A331-D01527A71512}"/>
                </a:ext>
              </a:extLst>
            </p:cNvPr>
            <p:cNvGrpSpPr/>
            <p:nvPr/>
          </p:nvGrpSpPr>
          <p:grpSpPr>
            <a:xfrm>
              <a:off x="697113" y="2031266"/>
              <a:ext cx="2361164" cy="3305799"/>
              <a:chOff x="939189" y="2141625"/>
              <a:chExt cx="1880338" cy="2697141"/>
            </a:xfrm>
          </p:grpSpPr>
          <p:grpSp>
            <p:nvGrpSpPr>
              <p:cNvPr id="4" name="グループ化 3">
                <a:extLst>
                  <a:ext uri="{FF2B5EF4-FFF2-40B4-BE49-F238E27FC236}">
                    <a16:creationId xmlns:a16="http://schemas.microsoft.com/office/drawing/2014/main" id="{CAB1B6BE-C04E-ED3F-1401-03A8A6CF6217}"/>
                  </a:ext>
                </a:extLst>
              </p:cNvPr>
              <p:cNvGrpSpPr/>
              <p:nvPr/>
            </p:nvGrpSpPr>
            <p:grpSpPr>
              <a:xfrm>
                <a:off x="939189" y="2141625"/>
                <a:ext cx="1880338" cy="2330684"/>
                <a:chOff x="6905902" y="3975397"/>
                <a:chExt cx="1880338" cy="2330684"/>
              </a:xfrm>
            </p:grpSpPr>
            <p:pic>
              <p:nvPicPr>
                <p:cNvPr id="9" name="図 8">
                  <a:extLst>
                    <a:ext uri="{FF2B5EF4-FFF2-40B4-BE49-F238E27FC236}">
                      <a16:creationId xmlns:a16="http://schemas.microsoft.com/office/drawing/2014/main" id="{DAC74BED-E473-7B62-D8EE-0CC160CA86B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316172" y="3975397"/>
                  <a:ext cx="1470068" cy="2290751"/>
                </a:xfrm>
                <a:prstGeom prst="rect">
                  <a:avLst/>
                </a:prstGeom>
              </p:spPr>
            </p:pic>
            <p:sp>
              <p:nvSpPr>
                <p:cNvPr id="10" name="テキスト ボックス 9">
                  <a:extLst>
                    <a:ext uri="{FF2B5EF4-FFF2-40B4-BE49-F238E27FC236}">
                      <a16:creationId xmlns:a16="http://schemas.microsoft.com/office/drawing/2014/main" id="{1D4E8C01-8EED-ABAE-75D8-9E85B4F48166}"/>
                    </a:ext>
                  </a:extLst>
                </p:cNvPr>
                <p:cNvSpPr txBox="1"/>
                <p:nvPr/>
              </p:nvSpPr>
              <p:spPr>
                <a:xfrm>
                  <a:off x="7098262" y="6005999"/>
                  <a:ext cx="280846" cy="30008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0ADF4C22-DD39-7879-7D9F-12044970F673}"/>
                    </a:ext>
                  </a:extLst>
                </p:cNvPr>
                <p:cNvSpPr txBox="1"/>
                <p:nvPr/>
              </p:nvSpPr>
              <p:spPr>
                <a:xfrm>
                  <a:off x="7002082" y="5333777"/>
                  <a:ext cx="377026" cy="30008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50</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39EB7783-98AD-A253-1496-8CA42199E1B0}"/>
                    </a:ext>
                  </a:extLst>
                </p:cNvPr>
                <p:cNvSpPr txBox="1"/>
                <p:nvPr/>
              </p:nvSpPr>
              <p:spPr>
                <a:xfrm>
                  <a:off x="6905902" y="4700264"/>
                  <a:ext cx="473206" cy="30008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100</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0EDF420A-BCB3-60E8-522F-489425419F4E}"/>
                    </a:ext>
                  </a:extLst>
                </p:cNvPr>
                <p:cNvSpPr txBox="1"/>
                <p:nvPr/>
              </p:nvSpPr>
              <p:spPr>
                <a:xfrm>
                  <a:off x="6905902" y="4050464"/>
                  <a:ext cx="473206" cy="30008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150</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grpSp>
          <p:grpSp>
            <p:nvGrpSpPr>
              <p:cNvPr id="5" name="グループ化 4">
                <a:extLst>
                  <a:ext uri="{FF2B5EF4-FFF2-40B4-BE49-F238E27FC236}">
                    <a16:creationId xmlns:a16="http://schemas.microsoft.com/office/drawing/2014/main" id="{BA039C2F-C0FE-7203-14CA-2B6C90E54AAB}"/>
                  </a:ext>
                </a:extLst>
              </p:cNvPr>
              <p:cNvGrpSpPr/>
              <p:nvPr/>
            </p:nvGrpSpPr>
            <p:grpSpPr>
              <a:xfrm>
                <a:off x="1253738" y="4405646"/>
                <a:ext cx="1513017" cy="433120"/>
                <a:chOff x="493471" y="5918767"/>
                <a:chExt cx="1513017" cy="433120"/>
              </a:xfrm>
            </p:grpSpPr>
            <p:sp>
              <p:nvSpPr>
                <p:cNvPr id="7" name="テキスト ボックス 6">
                  <a:extLst>
                    <a:ext uri="{FF2B5EF4-FFF2-40B4-BE49-F238E27FC236}">
                      <a16:creationId xmlns:a16="http://schemas.microsoft.com/office/drawing/2014/main" id="{14BE4E3E-D62A-4C98-C052-6346A6CE53E1}"/>
                    </a:ext>
                  </a:extLst>
                </p:cNvPr>
                <p:cNvSpPr txBox="1"/>
                <p:nvPr/>
              </p:nvSpPr>
              <p:spPr>
                <a:xfrm>
                  <a:off x="493471" y="5918767"/>
                  <a:ext cx="882365" cy="426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コントロール</a:t>
                  </a:r>
                  <a:endPar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(n=10)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17AF5D38-7A94-E58A-5784-25CAA39AC51D}"/>
                    </a:ext>
                  </a:extLst>
                </p:cNvPr>
                <p:cNvSpPr txBox="1"/>
                <p:nvPr/>
              </p:nvSpPr>
              <p:spPr>
                <a:xfrm>
                  <a:off x="1304120" y="5925001"/>
                  <a:ext cx="702368" cy="426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CP4715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(n=9)</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sp>
          <p:nvSpPr>
            <p:cNvPr id="6" name="テキスト ボックス 5">
              <a:extLst>
                <a:ext uri="{FF2B5EF4-FFF2-40B4-BE49-F238E27FC236}">
                  <a16:creationId xmlns:a16="http://schemas.microsoft.com/office/drawing/2014/main" id="{B57D604C-43E9-AF6D-7460-C987964F8961}"/>
                </a:ext>
              </a:extLst>
            </p:cNvPr>
            <p:cNvSpPr txBox="1"/>
            <p:nvPr/>
          </p:nvSpPr>
          <p:spPr>
            <a:xfrm>
              <a:off x="24369" y="1617001"/>
              <a:ext cx="3903590" cy="33855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角膜間質における</a:t>
              </a: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CD31</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血管内皮細胞数</a:t>
              </a:r>
              <a:endPar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5" name="図 14">
              <a:extLst>
                <a:ext uri="{FF2B5EF4-FFF2-40B4-BE49-F238E27FC236}">
                  <a16:creationId xmlns:a16="http://schemas.microsoft.com/office/drawing/2014/main" id="{C5B8C36E-E726-EF21-DCFB-E20038F52D1D}"/>
                </a:ext>
              </a:extLst>
            </p:cNvPr>
            <p:cNvPicPr>
              <a:picLocks noChangeAspect="1"/>
            </p:cNvPicPr>
            <p:nvPr/>
          </p:nvPicPr>
          <p:blipFill>
            <a:blip r:embed="rId3"/>
            <a:stretch>
              <a:fillRect/>
            </a:stretch>
          </p:blipFill>
          <p:spPr>
            <a:xfrm>
              <a:off x="4504080" y="1196287"/>
              <a:ext cx="2104736" cy="2147113"/>
            </a:xfrm>
            <a:prstGeom prst="rect">
              <a:avLst/>
            </a:prstGeom>
          </p:spPr>
        </p:pic>
        <p:pic>
          <p:nvPicPr>
            <p:cNvPr id="16" name="図 15">
              <a:extLst>
                <a:ext uri="{FF2B5EF4-FFF2-40B4-BE49-F238E27FC236}">
                  <a16:creationId xmlns:a16="http://schemas.microsoft.com/office/drawing/2014/main" id="{BAA14816-1826-C402-8FB1-0FADACF0FBB4}"/>
                </a:ext>
              </a:extLst>
            </p:cNvPr>
            <p:cNvPicPr>
              <a:picLocks noChangeAspect="1"/>
            </p:cNvPicPr>
            <p:nvPr/>
          </p:nvPicPr>
          <p:blipFill>
            <a:blip r:embed="rId4"/>
            <a:stretch>
              <a:fillRect/>
            </a:stretch>
          </p:blipFill>
          <p:spPr>
            <a:xfrm>
              <a:off x="6681724" y="1196287"/>
              <a:ext cx="2124942" cy="2110680"/>
            </a:xfrm>
            <a:prstGeom prst="rect">
              <a:avLst/>
            </a:prstGeom>
          </p:spPr>
        </p:pic>
        <p:sp>
          <p:nvSpPr>
            <p:cNvPr id="33" name="テキスト ボックス 32">
              <a:extLst>
                <a:ext uri="{FF2B5EF4-FFF2-40B4-BE49-F238E27FC236}">
                  <a16:creationId xmlns:a16="http://schemas.microsoft.com/office/drawing/2014/main" id="{96FBF2C5-2642-E8FA-18F0-A659437A40E4}"/>
                </a:ext>
              </a:extLst>
            </p:cNvPr>
            <p:cNvSpPr txBox="1"/>
            <p:nvPr/>
          </p:nvSpPr>
          <p:spPr>
            <a:xfrm>
              <a:off x="4840547" y="826955"/>
              <a:ext cx="1431802"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コントロール</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p:txBody>
        </p:sp>
        <p:sp>
          <p:nvSpPr>
            <p:cNvPr id="34" name="テキスト ボックス 33">
              <a:extLst>
                <a:ext uri="{FF2B5EF4-FFF2-40B4-BE49-F238E27FC236}">
                  <a16:creationId xmlns:a16="http://schemas.microsoft.com/office/drawing/2014/main" id="{723D70C7-7069-7F35-963E-5A35549B2CD9}"/>
                </a:ext>
              </a:extLst>
            </p:cNvPr>
            <p:cNvSpPr txBox="1"/>
            <p:nvPr/>
          </p:nvSpPr>
          <p:spPr>
            <a:xfrm>
              <a:off x="7203021" y="831619"/>
              <a:ext cx="1082349"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CP4715 </a:t>
              </a:r>
            </a:p>
          </p:txBody>
        </p:sp>
        <p:sp>
          <p:nvSpPr>
            <p:cNvPr id="36" name="テキスト ボックス 35">
              <a:extLst>
                <a:ext uri="{FF2B5EF4-FFF2-40B4-BE49-F238E27FC236}">
                  <a16:creationId xmlns:a16="http://schemas.microsoft.com/office/drawing/2014/main" id="{3940ED65-F477-6426-5869-13950B793A7A}"/>
                </a:ext>
              </a:extLst>
            </p:cNvPr>
            <p:cNvSpPr txBox="1"/>
            <p:nvPr/>
          </p:nvSpPr>
          <p:spPr>
            <a:xfrm>
              <a:off x="8079355" y="3248405"/>
              <a:ext cx="800219"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92D050"/>
                  </a:solidFill>
                  <a:effectLst/>
                  <a:uLnTx/>
                  <a:uFillTx/>
                  <a:latin typeface="Arial" panose="020B0604020202020204" pitchFamily="34" charset="0"/>
                  <a:ea typeface="ＭＳ Ｐゴシック" panose="020B0600070205080204" pitchFamily="50" charset="-128"/>
                  <a:cs typeface="Arial" panose="020B0604020202020204" pitchFamily="34" charset="0"/>
                </a:rPr>
                <a:t>VEGF </a:t>
              </a:r>
            </a:p>
          </p:txBody>
        </p:sp>
        <p:pic>
          <p:nvPicPr>
            <p:cNvPr id="39" name="図 38">
              <a:extLst>
                <a:ext uri="{FF2B5EF4-FFF2-40B4-BE49-F238E27FC236}">
                  <a16:creationId xmlns:a16="http://schemas.microsoft.com/office/drawing/2014/main" id="{DDC957C9-0BFD-B297-74AF-E206AE1FB452}"/>
                </a:ext>
              </a:extLst>
            </p:cNvPr>
            <p:cNvPicPr>
              <a:picLocks noChangeAspect="1"/>
            </p:cNvPicPr>
            <p:nvPr/>
          </p:nvPicPr>
          <p:blipFill>
            <a:blip r:embed="rId5"/>
            <a:stretch>
              <a:fillRect/>
            </a:stretch>
          </p:blipFill>
          <p:spPr>
            <a:xfrm>
              <a:off x="6681724" y="3956291"/>
              <a:ext cx="2124943" cy="2038211"/>
            </a:xfrm>
            <a:prstGeom prst="rect">
              <a:avLst/>
            </a:prstGeom>
          </p:spPr>
        </p:pic>
        <p:pic>
          <p:nvPicPr>
            <p:cNvPr id="40" name="図 39">
              <a:extLst>
                <a:ext uri="{FF2B5EF4-FFF2-40B4-BE49-F238E27FC236}">
                  <a16:creationId xmlns:a16="http://schemas.microsoft.com/office/drawing/2014/main" id="{C9151D0A-CD86-0B79-BE6C-CD8931A51D86}"/>
                </a:ext>
              </a:extLst>
            </p:cNvPr>
            <p:cNvPicPr>
              <a:picLocks noChangeAspect="1"/>
            </p:cNvPicPr>
            <p:nvPr/>
          </p:nvPicPr>
          <p:blipFill>
            <a:blip r:embed="rId6"/>
            <a:stretch>
              <a:fillRect/>
            </a:stretch>
          </p:blipFill>
          <p:spPr>
            <a:xfrm>
              <a:off x="4493977" y="3956291"/>
              <a:ext cx="2124942" cy="2052170"/>
            </a:xfrm>
            <a:prstGeom prst="rect">
              <a:avLst/>
            </a:prstGeom>
          </p:spPr>
        </p:pic>
        <p:sp>
          <p:nvSpPr>
            <p:cNvPr id="48" name="テキスト ボックス 47">
              <a:extLst>
                <a:ext uri="{FF2B5EF4-FFF2-40B4-BE49-F238E27FC236}">
                  <a16:creationId xmlns:a16="http://schemas.microsoft.com/office/drawing/2014/main" id="{BFD0A622-9672-521F-6CA2-8229BCF2D663}"/>
                </a:ext>
              </a:extLst>
            </p:cNvPr>
            <p:cNvSpPr txBox="1"/>
            <p:nvPr/>
          </p:nvSpPr>
          <p:spPr>
            <a:xfrm>
              <a:off x="7203021" y="3586959"/>
              <a:ext cx="1082349"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CP4715 </a:t>
              </a:r>
            </a:p>
          </p:txBody>
        </p:sp>
        <p:sp>
          <p:nvSpPr>
            <p:cNvPr id="49" name="テキスト ボックス 48">
              <a:extLst>
                <a:ext uri="{FF2B5EF4-FFF2-40B4-BE49-F238E27FC236}">
                  <a16:creationId xmlns:a16="http://schemas.microsoft.com/office/drawing/2014/main" id="{9C9CD493-B407-513F-DE97-61160DF60D60}"/>
                </a:ext>
              </a:extLst>
            </p:cNvPr>
            <p:cNvSpPr txBox="1"/>
            <p:nvPr/>
          </p:nvSpPr>
          <p:spPr>
            <a:xfrm>
              <a:off x="7416895" y="5992057"/>
              <a:ext cx="1452577" cy="584775"/>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VEGF</a:t>
              </a:r>
              <a:r>
                <a:rPr kumimoji="1" lang="ja-JP"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受容体</a:t>
              </a:r>
              <a:endParaRPr kumimoji="1" lang="en-US" altLang="ja-JP" sz="16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92D050"/>
                  </a:solidFill>
                  <a:effectLst/>
                  <a:uLnTx/>
                  <a:uFillTx/>
                  <a:latin typeface="Arial" panose="020B0604020202020204" pitchFamily="34" charset="0"/>
                  <a:ea typeface="ＭＳ Ｐゴシック" panose="020B0600070205080204" pitchFamily="50" charset="-128"/>
                  <a:cs typeface="Arial" panose="020B0604020202020204" pitchFamily="34" charset="0"/>
                </a:rPr>
                <a:t>CD31</a:t>
              </a:r>
            </a:p>
          </p:txBody>
        </p:sp>
        <p:sp>
          <p:nvSpPr>
            <p:cNvPr id="22" name="テキスト ボックス 21">
              <a:extLst>
                <a:ext uri="{FF2B5EF4-FFF2-40B4-BE49-F238E27FC236}">
                  <a16:creationId xmlns:a16="http://schemas.microsoft.com/office/drawing/2014/main" id="{A2C507E8-6027-B806-20C7-7635A4FA1399}"/>
                </a:ext>
              </a:extLst>
            </p:cNvPr>
            <p:cNvSpPr txBox="1"/>
            <p:nvPr/>
          </p:nvSpPr>
          <p:spPr>
            <a:xfrm>
              <a:off x="137591" y="159073"/>
              <a:ext cx="900640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CP4715</a:t>
              </a:r>
              <a:r>
                <a:rPr kumimoji="1" lang="ja-JP" altLang="en-US" sz="2400" b="0" i="0" u="none" strike="noStrike" kern="1200" cap="none" spc="0" normalizeH="0" baseline="0" noProof="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を投与すると眼の血管新生も改善する</a:t>
              </a:r>
              <a:endParaRPr kumimoji="1" lang="ja-JP" altLang="en-US" sz="24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4" name="正方形/長方形 23">
              <a:extLst>
                <a:ext uri="{FF2B5EF4-FFF2-40B4-BE49-F238E27FC236}">
                  <a16:creationId xmlns:a16="http://schemas.microsoft.com/office/drawing/2014/main" id="{D7107E75-7851-6F31-0168-DEE5A684E01F}"/>
                </a:ext>
              </a:extLst>
            </p:cNvPr>
            <p:cNvSpPr/>
            <p:nvPr/>
          </p:nvSpPr>
          <p:spPr>
            <a:xfrm>
              <a:off x="137591" y="6501394"/>
              <a:ext cx="3129383"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Nunomura</a:t>
              </a:r>
              <a:r>
                <a:rPr kumimoji="1" lang="en-US" altLang="ja-JP" sz="1200" b="0" i="1"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J Allergy Clin Immunol</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in press</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endParaRPr>
            </a:p>
          </p:txBody>
        </p:sp>
        <p:sp>
          <p:nvSpPr>
            <p:cNvPr id="25" name="テキスト ボックス 24">
              <a:extLst>
                <a:ext uri="{FF2B5EF4-FFF2-40B4-BE49-F238E27FC236}">
                  <a16:creationId xmlns:a16="http://schemas.microsoft.com/office/drawing/2014/main" id="{0F7D8377-0CFD-0284-F0FC-AE696C9153FA}"/>
                </a:ext>
              </a:extLst>
            </p:cNvPr>
            <p:cNvSpPr txBox="1"/>
            <p:nvPr/>
          </p:nvSpPr>
          <p:spPr>
            <a:xfrm>
              <a:off x="4840547" y="3586959"/>
              <a:ext cx="1431802"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コントロール</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p:txBody>
        </p:sp>
      </p:grpSp>
    </p:spTree>
    <p:extLst>
      <p:ext uri="{BB962C8B-B14F-4D97-AF65-F5344CB8AC3E}">
        <p14:creationId xmlns:p14="http://schemas.microsoft.com/office/powerpoint/2010/main" val="674643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B81C41C-6E34-76D6-A5B5-7D861266B9A5}"/>
              </a:ext>
            </a:extLst>
          </p:cNvPr>
          <p:cNvGrpSpPr/>
          <p:nvPr/>
        </p:nvGrpSpPr>
        <p:grpSpPr>
          <a:xfrm>
            <a:off x="253214" y="200534"/>
            <a:ext cx="8951848" cy="6372810"/>
            <a:chOff x="253214" y="200534"/>
            <a:chExt cx="8951848" cy="6372810"/>
          </a:xfrm>
        </p:grpSpPr>
        <p:sp>
          <p:nvSpPr>
            <p:cNvPr id="17" name="テキスト ボックス 16">
              <a:extLst>
                <a:ext uri="{FF2B5EF4-FFF2-40B4-BE49-F238E27FC236}">
                  <a16:creationId xmlns:a16="http://schemas.microsoft.com/office/drawing/2014/main" id="{FF45E8FF-20E0-B719-E4E2-D0131171AEAD}"/>
                </a:ext>
              </a:extLst>
            </p:cNvPr>
            <p:cNvSpPr txBox="1"/>
            <p:nvPr/>
          </p:nvSpPr>
          <p:spPr>
            <a:xfrm>
              <a:off x="426415" y="200534"/>
              <a:ext cx="8550839" cy="461665"/>
            </a:xfrm>
            <a:prstGeom prst="rect">
              <a:avLst/>
            </a:prstGeom>
            <a:noFill/>
          </p:spPr>
          <p:txBody>
            <a:bodyPr wrap="square" rtlCol="0">
              <a:spAutoFit/>
            </a:bodyPr>
            <a:lstStyle/>
            <a:p>
              <a:pPr algn="ctr" defTabSz="914400" fontAlgn="base">
                <a:spcBef>
                  <a:spcPct val="0"/>
                </a:spcBef>
                <a:spcAft>
                  <a:spcPct val="0"/>
                </a:spcAft>
                <a:defRPr/>
              </a:pPr>
              <a:r>
                <a:rPr lang="ja-JP" altLang="en-US" sz="2400">
                  <a:solidFill>
                    <a:srgbClr val="2F33A9"/>
                  </a:solidFill>
                  <a:latin typeface="MS PGothic" panose="020B0600070205080204" pitchFamily="34" charset="-128"/>
                  <a:ea typeface="MS PGothic" panose="020B0600070205080204" pitchFamily="34" charset="-128"/>
                  <a:cs typeface="Arial" pitchFamily="34" charset="0"/>
                </a:rPr>
                <a:t>アレルギー性結膜疾患</a:t>
              </a:r>
              <a:r>
                <a:rPr kumimoji="1" lang="ja-JP" altLang="en-US" sz="2400" b="0" i="0" u="none" strike="noStrike" kern="1200" cap="none" spc="0" normalizeH="0" baseline="0" noProof="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に対する創薬としての</a:t>
              </a:r>
              <a:r>
                <a:rPr kumimoji="1" lang="en-US" altLang="ja-JP" sz="24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CP4715</a:t>
              </a:r>
              <a:r>
                <a:rPr kumimoji="1" lang="ja-JP" altLang="en-US" sz="2400" b="0" i="0" u="none" strike="noStrike" kern="1200" cap="none" spc="0" normalizeH="0" baseline="0" noProof="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の開発</a:t>
              </a:r>
              <a:endParaRPr kumimoji="1" lang="en-US" altLang="ja-JP" sz="24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39" name="グループ化 38">
              <a:extLst>
                <a:ext uri="{FF2B5EF4-FFF2-40B4-BE49-F238E27FC236}">
                  <a16:creationId xmlns:a16="http://schemas.microsoft.com/office/drawing/2014/main" id="{DB1C9842-003D-7BB5-A1B3-9F1A1D801345}"/>
                </a:ext>
              </a:extLst>
            </p:cNvPr>
            <p:cNvGrpSpPr/>
            <p:nvPr/>
          </p:nvGrpSpPr>
          <p:grpSpPr>
            <a:xfrm>
              <a:off x="496932" y="5508852"/>
              <a:ext cx="2028580" cy="1064492"/>
              <a:chOff x="172931" y="5527701"/>
              <a:chExt cx="2302428" cy="1145028"/>
            </a:xfrm>
          </p:grpSpPr>
          <p:grpSp>
            <p:nvGrpSpPr>
              <p:cNvPr id="40" name="グループ化 39">
                <a:extLst>
                  <a:ext uri="{FF2B5EF4-FFF2-40B4-BE49-F238E27FC236}">
                    <a16:creationId xmlns:a16="http://schemas.microsoft.com/office/drawing/2014/main" id="{8425935E-AD15-F828-8A0A-95A467B06D30}"/>
                  </a:ext>
                </a:extLst>
              </p:cNvPr>
              <p:cNvGrpSpPr/>
              <p:nvPr/>
            </p:nvGrpSpPr>
            <p:grpSpPr>
              <a:xfrm>
                <a:off x="172931" y="5561118"/>
                <a:ext cx="2302428" cy="1111611"/>
                <a:chOff x="6553823" y="2142255"/>
                <a:chExt cx="2286000" cy="1166683"/>
              </a:xfrm>
            </p:grpSpPr>
            <p:pic>
              <p:nvPicPr>
                <p:cNvPr id="42" name="図 41">
                  <a:extLst>
                    <a:ext uri="{FF2B5EF4-FFF2-40B4-BE49-F238E27FC236}">
                      <a16:creationId xmlns:a16="http://schemas.microsoft.com/office/drawing/2014/main" id="{55F4D234-95BD-7BF5-E65D-5E30619F5178}"/>
                    </a:ext>
                  </a:extLst>
                </p:cNvPr>
                <p:cNvPicPr>
                  <a:picLocks noChangeAspect="1"/>
                </p:cNvPicPr>
                <p:nvPr/>
              </p:nvPicPr>
              <p:blipFill>
                <a:blip r:embed="rId2"/>
                <a:stretch>
                  <a:fillRect/>
                </a:stretch>
              </p:blipFill>
              <p:spPr>
                <a:xfrm>
                  <a:off x="6553823" y="2407238"/>
                  <a:ext cx="2286000" cy="901700"/>
                </a:xfrm>
                <a:prstGeom prst="rect">
                  <a:avLst/>
                </a:prstGeom>
              </p:spPr>
            </p:pic>
            <p:sp>
              <p:nvSpPr>
                <p:cNvPr id="43" name="テキスト ボックス 42">
                  <a:extLst>
                    <a:ext uri="{FF2B5EF4-FFF2-40B4-BE49-F238E27FC236}">
                      <a16:creationId xmlns:a16="http://schemas.microsoft.com/office/drawing/2014/main" id="{9F6709EB-8351-461C-E4DD-51FEA86683E7}"/>
                    </a:ext>
                  </a:extLst>
                </p:cNvPr>
                <p:cNvSpPr txBox="1"/>
                <p:nvPr/>
              </p:nvSpPr>
              <p:spPr>
                <a:xfrm>
                  <a:off x="7374459" y="2142255"/>
                  <a:ext cx="644728"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HG丸ｺﾞｼｯｸM-PRO" charset="0"/>
                      <a:cs typeface="Arial" panose="020B0604020202020204" pitchFamily="34" charset="0"/>
                    </a:rPr>
                    <a:t>CP4715</a:t>
                  </a:r>
                  <a:endPar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HG丸ｺﾞｼｯｸM-PRO" charset="0"/>
                    <a:cs typeface="Arial" panose="020B0604020202020204" pitchFamily="34" charset="0"/>
                  </a:endParaRPr>
                </a:p>
              </p:txBody>
            </p:sp>
          </p:grpSp>
          <p:sp>
            <p:nvSpPr>
              <p:cNvPr id="41" name="正方形/長方形 40">
                <a:extLst>
                  <a:ext uri="{FF2B5EF4-FFF2-40B4-BE49-F238E27FC236}">
                    <a16:creationId xmlns:a16="http://schemas.microsoft.com/office/drawing/2014/main" id="{89EB7FE5-06F3-6407-5832-93714A9C76F3}"/>
                  </a:ext>
                </a:extLst>
              </p:cNvPr>
              <p:cNvSpPr/>
              <p:nvPr/>
            </p:nvSpPr>
            <p:spPr>
              <a:xfrm>
                <a:off x="1063670" y="5527701"/>
                <a:ext cx="570388" cy="297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グループ化 48">
              <a:extLst>
                <a:ext uri="{FF2B5EF4-FFF2-40B4-BE49-F238E27FC236}">
                  <a16:creationId xmlns:a16="http://schemas.microsoft.com/office/drawing/2014/main" id="{603F3DD1-469C-E508-E407-8911B0ADB3C4}"/>
                </a:ext>
              </a:extLst>
            </p:cNvPr>
            <p:cNvGrpSpPr/>
            <p:nvPr/>
          </p:nvGrpSpPr>
          <p:grpSpPr>
            <a:xfrm>
              <a:off x="253214" y="3217989"/>
              <a:ext cx="8951848" cy="2274244"/>
              <a:chOff x="84927" y="688134"/>
              <a:chExt cx="8951848" cy="2274244"/>
            </a:xfrm>
          </p:grpSpPr>
          <p:pic>
            <p:nvPicPr>
              <p:cNvPr id="50" name="図 49">
                <a:extLst>
                  <a:ext uri="{FF2B5EF4-FFF2-40B4-BE49-F238E27FC236}">
                    <a16:creationId xmlns:a16="http://schemas.microsoft.com/office/drawing/2014/main" id="{6D6BE834-4C8E-5879-D74B-22756EC9748E}"/>
                  </a:ext>
                </a:extLst>
              </p:cNvPr>
              <p:cNvPicPr>
                <a:picLocks noChangeAspect="1"/>
              </p:cNvPicPr>
              <p:nvPr/>
            </p:nvPicPr>
            <p:blipFill>
              <a:blip r:embed="rId3"/>
              <a:stretch>
                <a:fillRect/>
              </a:stretch>
            </p:blipFill>
            <p:spPr>
              <a:xfrm>
                <a:off x="3310956" y="1476336"/>
                <a:ext cx="1752781" cy="748138"/>
              </a:xfrm>
              <a:prstGeom prst="rect">
                <a:avLst/>
              </a:prstGeom>
            </p:spPr>
          </p:pic>
          <p:sp>
            <p:nvSpPr>
              <p:cNvPr id="51" name="Text Box 261">
                <a:extLst>
                  <a:ext uri="{FF2B5EF4-FFF2-40B4-BE49-F238E27FC236}">
                    <a16:creationId xmlns:a16="http://schemas.microsoft.com/office/drawing/2014/main" id="{6CC00CF5-CA51-BDBD-EEA5-05BEC99BCA10}"/>
                  </a:ext>
                </a:extLst>
              </p:cNvPr>
              <p:cNvSpPr txBox="1">
                <a:spLocks noChangeArrowheads="1"/>
              </p:cNvSpPr>
              <p:nvPr/>
            </p:nvSpPr>
            <p:spPr bwMode="auto">
              <a:xfrm>
                <a:off x="3480748" y="768609"/>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rPr>
                  <a:t>知覚神経</a:t>
                </a:r>
                <a:endPar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endParaRPr>
              </a:p>
            </p:txBody>
          </p:sp>
          <p:pic>
            <p:nvPicPr>
              <p:cNvPr id="52" name="図 51">
                <a:extLst>
                  <a:ext uri="{FF2B5EF4-FFF2-40B4-BE49-F238E27FC236}">
                    <a16:creationId xmlns:a16="http://schemas.microsoft.com/office/drawing/2014/main" id="{E154BF1C-9D83-247B-89AB-28A13156A01E}"/>
                  </a:ext>
                </a:extLst>
              </p:cNvPr>
              <p:cNvPicPr>
                <a:picLocks noChangeAspect="1"/>
              </p:cNvPicPr>
              <p:nvPr/>
            </p:nvPicPr>
            <p:blipFill>
              <a:blip r:embed="rId4"/>
              <a:stretch>
                <a:fillRect/>
              </a:stretch>
            </p:blipFill>
            <p:spPr>
              <a:xfrm>
                <a:off x="5580426" y="1207288"/>
                <a:ext cx="1474254" cy="1242998"/>
              </a:xfrm>
              <a:prstGeom prst="rect">
                <a:avLst/>
              </a:prstGeom>
            </p:spPr>
          </p:pic>
          <p:grpSp>
            <p:nvGrpSpPr>
              <p:cNvPr id="53" name="グループ化 52">
                <a:extLst>
                  <a:ext uri="{FF2B5EF4-FFF2-40B4-BE49-F238E27FC236}">
                    <a16:creationId xmlns:a16="http://schemas.microsoft.com/office/drawing/2014/main" id="{18BDB987-A404-E5AF-6AAB-BFB12E8FC841}"/>
                  </a:ext>
                </a:extLst>
              </p:cNvPr>
              <p:cNvGrpSpPr/>
              <p:nvPr/>
            </p:nvGrpSpPr>
            <p:grpSpPr>
              <a:xfrm>
                <a:off x="7455139" y="1334356"/>
                <a:ext cx="1581636" cy="1137191"/>
                <a:chOff x="6717593" y="905486"/>
                <a:chExt cx="2100598" cy="1428663"/>
              </a:xfrm>
            </p:grpSpPr>
            <p:grpSp>
              <p:nvGrpSpPr>
                <p:cNvPr id="106" name="グループ化 105">
                  <a:extLst>
                    <a:ext uri="{FF2B5EF4-FFF2-40B4-BE49-F238E27FC236}">
                      <a16:creationId xmlns:a16="http://schemas.microsoft.com/office/drawing/2014/main" id="{59601009-F87F-31BF-7DC0-F50CB8F6AE66}"/>
                    </a:ext>
                  </a:extLst>
                </p:cNvPr>
                <p:cNvGrpSpPr/>
                <p:nvPr/>
              </p:nvGrpSpPr>
              <p:grpSpPr>
                <a:xfrm>
                  <a:off x="6717593" y="905486"/>
                  <a:ext cx="2100598" cy="1428663"/>
                  <a:chOff x="6765106" y="469711"/>
                  <a:chExt cx="2100598" cy="1428663"/>
                </a:xfrm>
                <a:noFill/>
              </p:grpSpPr>
              <p:pic>
                <p:nvPicPr>
                  <p:cNvPr id="108" name="図 107">
                    <a:extLst>
                      <a:ext uri="{FF2B5EF4-FFF2-40B4-BE49-F238E27FC236}">
                        <a16:creationId xmlns:a16="http://schemas.microsoft.com/office/drawing/2014/main" id="{A823FF5D-1A84-FB10-43B5-EF05FC883702}"/>
                      </a:ext>
                    </a:extLst>
                  </p:cNvPr>
                  <p:cNvPicPr>
                    <a:picLocks noChangeAspect="1"/>
                  </p:cNvPicPr>
                  <p:nvPr/>
                </p:nvPicPr>
                <p:blipFill>
                  <a:blip r:embed="rId5"/>
                  <a:stretch>
                    <a:fillRect/>
                  </a:stretch>
                </p:blipFill>
                <p:spPr>
                  <a:xfrm>
                    <a:off x="6765106" y="469711"/>
                    <a:ext cx="1988377" cy="1318010"/>
                  </a:xfrm>
                  <a:prstGeom prst="rect">
                    <a:avLst/>
                  </a:prstGeom>
                  <a:grpFill/>
                </p:spPr>
              </p:pic>
              <p:sp>
                <p:nvSpPr>
                  <p:cNvPr id="109" name="正方形/長方形 108">
                    <a:extLst>
                      <a:ext uri="{FF2B5EF4-FFF2-40B4-BE49-F238E27FC236}">
                        <a16:creationId xmlns:a16="http://schemas.microsoft.com/office/drawing/2014/main" id="{8EBAAA63-4BC5-7AB8-0ECC-DC6619DADFD5}"/>
                      </a:ext>
                    </a:extLst>
                  </p:cNvPr>
                  <p:cNvSpPr/>
                  <p:nvPr/>
                </p:nvSpPr>
                <p:spPr>
                  <a:xfrm>
                    <a:off x="7807710" y="1620078"/>
                    <a:ext cx="1057994" cy="278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107" name="正方形/長方形 106">
                  <a:extLst>
                    <a:ext uri="{FF2B5EF4-FFF2-40B4-BE49-F238E27FC236}">
                      <a16:creationId xmlns:a16="http://schemas.microsoft.com/office/drawing/2014/main" id="{2BCBFDE8-69B0-C460-6BB3-22AD6763AF22}"/>
                    </a:ext>
                  </a:extLst>
                </p:cNvPr>
                <p:cNvSpPr/>
                <p:nvPr/>
              </p:nvSpPr>
              <p:spPr>
                <a:xfrm>
                  <a:off x="7760197" y="2006696"/>
                  <a:ext cx="971550" cy="240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54" name="Text Box 261">
                <a:extLst>
                  <a:ext uri="{FF2B5EF4-FFF2-40B4-BE49-F238E27FC236}">
                    <a16:creationId xmlns:a16="http://schemas.microsoft.com/office/drawing/2014/main" id="{841A2499-E82B-BB33-006B-94A29B6B4AC3}"/>
                  </a:ext>
                </a:extLst>
              </p:cNvPr>
              <p:cNvSpPr txBox="1">
                <a:spLocks noChangeArrowheads="1"/>
              </p:cNvSpPr>
              <p:nvPr/>
            </p:nvSpPr>
            <p:spPr bwMode="auto">
              <a:xfrm>
                <a:off x="7501202" y="688134"/>
                <a:ext cx="1343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rPr>
                  <a:t>引っ掻き行動</a:t>
                </a:r>
                <a:endPar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endParaRPr>
              </a:p>
            </p:txBody>
          </p:sp>
          <p:sp>
            <p:nvSpPr>
              <p:cNvPr id="55" name="Text Box 261">
                <a:extLst>
                  <a:ext uri="{FF2B5EF4-FFF2-40B4-BE49-F238E27FC236}">
                    <a16:creationId xmlns:a16="http://schemas.microsoft.com/office/drawing/2014/main" id="{9DAF8664-145B-7365-4DA5-21604C49CA07}"/>
                  </a:ext>
                </a:extLst>
              </p:cNvPr>
              <p:cNvSpPr txBox="1">
                <a:spLocks noChangeArrowheads="1"/>
              </p:cNvSpPr>
              <p:nvPr/>
            </p:nvSpPr>
            <p:spPr bwMode="auto">
              <a:xfrm>
                <a:off x="5335899" y="709492"/>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rPr>
                  <a:t>掻痒の認識</a:t>
                </a:r>
                <a:endPar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endParaRPr>
              </a:p>
            </p:txBody>
          </p:sp>
          <p:grpSp>
            <p:nvGrpSpPr>
              <p:cNvPr id="56" name="グループ化 55">
                <a:extLst>
                  <a:ext uri="{FF2B5EF4-FFF2-40B4-BE49-F238E27FC236}">
                    <a16:creationId xmlns:a16="http://schemas.microsoft.com/office/drawing/2014/main" id="{662D775E-9913-2403-DBE6-AEFEFD9E896B}"/>
                  </a:ext>
                </a:extLst>
              </p:cNvPr>
              <p:cNvGrpSpPr/>
              <p:nvPr/>
            </p:nvGrpSpPr>
            <p:grpSpPr>
              <a:xfrm>
                <a:off x="84927" y="755445"/>
                <a:ext cx="2730310" cy="2206933"/>
                <a:chOff x="1881045" y="2638931"/>
                <a:chExt cx="4511677" cy="3259054"/>
              </a:xfrm>
            </p:grpSpPr>
            <p:sp>
              <p:nvSpPr>
                <p:cNvPr id="73" name="正方形/長方形 72">
                  <a:extLst>
                    <a:ext uri="{FF2B5EF4-FFF2-40B4-BE49-F238E27FC236}">
                      <a16:creationId xmlns:a16="http://schemas.microsoft.com/office/drawing/2014/main" id="{CD48FD0B-7A43-E97C-E979-9EBB62BCE0E7}"/>
                    </a:ext>
                  </a:extLst>
                </p:cNvPr>
                <p:cNvSpPr/>
                <p:nvPr/>
              </p:nvSpPr>
              <p:spPr>
                <a:xfrm>
                  <a:off x="2536213" y="5600125"/>
                  <a:ext cx="570388" cy="297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4" name="Text Box 261">
                  <a:extLst>
                    <a:ext uri="{FF2B5EF4-FFF2-40B4-BE49-F238E27FC236}">
                      <a16:creationId xmlns:a16="http://schemas.microsoft.com/office/drawing/2014/main" id="{8671977D-3CA4-3B6F-82AB-D635A4591002}"/>
                    </a:ext>
                  </a:extLst>
                </p:cNvPr>
                <p:cNvSpPr txBox="1">
                  <a:spLocks noChangeArrowheads="1"/>
                </p:cNvSpPr>
                <p:nvPr/>
              </p:nvSpPr>
              <p:spPr bwMode="auto">
                <a:xfrm>
                  <a:off x="1881045" y="3936761"/>
                  <a:ext cx="1881227" cy="45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rPr>
                    <a:t>ペリオスチン</a:t>
                  </a:r>
                  <a:endParaRPr kumimoji="1" lang="en-US" altLang="ja-JP" sz="1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endParaRPr>
                </a:p>
              </p:txBody>
            </p:sp>
            <p:sp>
              <p:nvSpPr>
                <p:cNvPr id="75" name="角丸四角形 74">
                  <a:extLst>
                    <a:ext uri="{FF2B5EF4-FFF2-40B4-BE49-F238E27FC236}">
                      <a16:creationId xmlns:a16="http://schemas.microsoft.com/office/drawing/2014/main" id="{924A0C0B-BA7C-29CB-9811-658991A381FC}"/>
                    </a:ext>
                  </a:extLst>
                </p:cNvPr>
                <p:cNvSpPr/>
                <p:nvPr/>
              </p:nvSpPr>
              <p:spPr bwMode="auto">
                <a:xfrm rot="1860000">
                  <a:off x="2918241" y="4398234"/>
                  <a:ext cx="86692" cy="399119"/>
                </a:xfrm>
                <a:prstGeom prst="roundRect">
                  <a:avLst/>
                </a:prstGeom>
                <a:gradFill flip="none" rotWithShape="1">
                  <a:gsLst>
                    <a:gs pos="0">
                      <a:srgbClr val="FF3399">
                        <a:shade val="30000"/>
                        <a:satMod val="115000"/>
                      </a:srgbClr>
                    </a:gs>
                    <a:gs pos="50000">
                      <a:srgbClr val="FF3399">
                        <a:shade val="67500"/>
                        <a:satMod val="115000"/>
                      </a:srgbClr>
                    </a:gs>
                    <a:gs pos="100000">
                      <a:srgbClr val="FF3399">
                        <a:shade val="100000"/>
                        <a:satMod val="115000"/>
                      </a:srgbClr>
                    </a:gs>
                  </a:gsLst>
                  <a:lin ang="10800000" scaled="1"/>
                  <a:tileRect/>
                </a:gradFill>
                <a:ln>
                  <a:solidFill>
                    <a:srgbClr val="CC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
              <p:nvSpPr>
                <p:cNvPr id="76" name="角丸四角形 75">
                  <a:extLst>
                    <a:ext uri="{FF2B5EF4-FFF2-40B4-BE49-F238E27FC236}">
                      <a16:creationId xmlns:a16="http://schemas.microsoft.com/office/drawing/2014/main" id="{AFD98D43-3FF4-2D30-E2B8-A8B0DD8E3ADB}"/>
                    </a:ext>
                  </a:extLst>
                </p:cNvPr>
                <p:cNvSpPr/>
                <p:nvPr/>
              </p:nvSpPr>
              <p:spPr bwMode="auto">
                <a:xfrm rot="1860000">
                  <a:off x="2918241" y="4577600"/>
                  <a:ext cx="86692" cy="397933"/>
                </a:xfrm>
                <a:prstGeom prst="roundRect">
                  <a:avLst/>
                </a:prstGeom>
                <a:gradFill flip="none" rotWithShape="1">
                  <a:gsLst>
                    <a:gs pos="0">
                      <a:srgbClr val="FF3399">
                        <a:shade val="30000"/>
                        <a:satMod val="115000"/>
                      </a:srgbClr>
                    </a:gs>
                    <a:gs pos="50000">
                      <a:srgbClr val="FF3399">
                        <a:shade val="67500"/>
                        <a:satMod val="115000"/>
                      </a:srgbClr>
                    </a:gs>
                    <a:gs pos="100000">
                      <a:srgbClr val="FF3399">
                        <a:shade val="100000"/>
                        <a:satMod val="115000"/>
                      </a:srgbClr>
                    </a:gs>
                  </a:gsLst>
                  <a:lin ang="10800000" scaled="1"/>
                  <a:tileRect/>
                </a:gradFill>
                <a:ln>
                  <a:solidFill>
                    <a:srgbClr val="CC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grpSp>
              <p:nvGrpSpPr>
                <p:cNvPr id="77" name="グループ化 76">
                  <a:extLst>
                    <a:ext uri="{FF2B5EF4-FFF2-40B4-BE49-F238E27FC236}">
                      <a16:creationId xmlns:a16="http://schemas.microsoft.com/office/drawing/2014/main" id="{DCEB86AE-1290-EA73-B0E2-538B8D251136}"/>
                    </a:ext>
                  </a:extLst>
                </p:cNvPr>
                <p:cNvGrpSpPr/>
                <p:nvPr/>
              </p:nvGrpSpPr>
              <p:grpSpPr>
                <a:xfrm>
                  <a:off x="4079545" y="3994199"/>
                  <a:ext cx="433223" cy="174253"/>
                  <a:chOff x="5450055" y="1657028"/>
                  <a:chExt cx="433223" cy="174253"/>
                </a:xfrm>
              </p:grpSpPr>
              <p:sp>
                <p:nvSpPr>
                  <p:cNvPr id="102" name="円/楕円 101">
                    <a:extLst>
                      <a:ext uri="{FF2B5EF4-FFF2-40B4-BE49-F238E27FC236}">
                        <a16:creationId xmlns:a16="http://schemas.microsoft.com/office/drawing/2014/main" id="{1B1DDD1C-8713-067F-C644-3A3B79C5070A}"/>
                      </a:ext>
                    </a:extLst>
                  </p:cNvPr>
                  <p:cNvSpPr/>
                  <p:nvPr/>
                </p:nvSpPr>
                <p:spPr>
                  <a:xfrm>
                    <a:off x="5541284" y="1713478"/>
                    <a:ext cx="341994" cy="11247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70AD47">
                          <a:lumMod val="60000"/>
                          <a:lumOff val="40000"/>
                        </a:srgbClr>
                      </a:solidFill>
                      <a:effectLst/>
                      <a:uLnTx/>
                      <a:uFillTx/>
                      <a:latin typeface="Calibri" panose="020F0502020204030204"/>
                      <a:ea typeface="游ゴシック" panose="020B0400000000000000" pitchFamily="34" charset="-128"/>
                      <a:cs typeface="+mn-cs"/>
                    </a:endParaRPr>
                  </a:p>
                </p:txBody>
              </p:sp>
              <p:sp>
                <p:nvSpPr>
                  <p:cNvPr id="103" name="円/楕円 102">
                    <a:extLst>
                      <a:ext uri="{FF2B5EF4-FFF2-40B4-BE49-F238E27FC236}">
                        <a16:creationId xmlns:a16="http://schemas.microsoft.com/office/drawing/2014/main" id="{D137B7B0-62BF-FDC6-A839-E86B056C9B84}"/>
                      </a:ext>
                    </a:extLst>
                  </p:cNvPr>
                  <p:cNvSpPr/>
                  <p:nvPr/>
                </p:nvSpPr>
                <p:spPr>
                  <a:xfrm>
                    <a:off x="5450055" y="1657028"/>
                    <a:ext cx="270438" cy="17425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70AD47">
                          <a:lumMod val="60000"/>
                          <a:lumOff val="40000"/>
                        </a:srgbClr>
                      </a:solidFill>
                      <a:effectLst/>
                      <a:uLnTx/>
                      <a:uFillTx/>
                      <a:latin typeface="Calibri" panose="020F0502020204030204"/>
                      <a:ea typeface="游ゴシック" panose="020B0400000000000000" pitchFamily="34" charset="-128"/>
                      <a:cs typeface="+mn-cs"/>
                    </a:endParaRPr>
                  </a:p>
                </p:txBody>
              </p:sp>
              <p:sp>
                <p:nvSpPr>
                  <p:cNvPr id="104" name="三角形 103">
                    <a:extLst>
                      <a:ext uri="{FF2B5EF4-FFF2-40B4-BE49-F238E27FC236}">
                        <a16:creationId xmlns:a16="http://schemas.microsoft.com/office/drawing/2014/main" id="{9A192EC5-C5ED-05CE-1891-75779B7FA124}"/>
                      </a:ext>
                    </a:extLst>
                  </p:cNvPr>
                  <p:cNvSpPr/>
                  <p:nvPr/>
                </p:nvSpPr>
                <p:spPr>
                  <a:xfrm>
                    <a:off x="5535071" y="1780237"/>
                    <a:ext cx="193320" cy="45719"/>
                  </a:xfrm>
                  <a:prstGeom prst="triangle">
                    <a:avLst>
                      <a:gd name="adj" fmla="val 48358"/>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05" name="三角形 104">
                    <a:extLst>
                      <a:ext uri="{FF2B5EF4-FFF2-40B4-BE49-F238E27FC236}">
                        <a16:creationId xmlns:a16="http://schemas.microsoft.com/office/drawing/2014/main" id="{BDC235EB-18F3-6244-2F8F-25D1A0B262ED}"/>
                      </a:ext>
                    </a:extLst>
                  </p:cNvPr>
                  <p:cNvSpPr/>
                  <p:nvPr/>
                </p:nvSpPr>
                <p:spPr>
                  <a:xfrm rot="11820000">
                    <a:off x="5610634" y="1692714"/>
                    <a:ext cx="193320" cy="45719"/>
                  </a:xfrm>
                  <a:prstGeom prst="triangle">
                    <a:avLst>
                      <a:gd name="adj" fmla="val 48358"/>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grpSp>
              <p:nvGrpSpPr>
                <p:cNvPr id="78" name="グループ化 77">
                  <a:extLst>
                    <a:ext uri="{FF2B5EF4-FFF2-40B4-BE49-F238E27FC236}">
                      <a16:creationId xmlns:a16="http://schemas.microsoft.com/office/drawing/2014/main" id="{7FD171B6-11EF-E2FC-FDE5-43F29FF019BA}"/>
                    </a:ext>
                  </a:extLst>
                </p:cNvPr>
                <p:cNvGrpSpPr/>
                <p:nvPr/>
              </p:nvGrpSpPr>
              <p:grpSpPr>
                <a:xfrm flipV="1">
                  <a:off x="4077061" y="4226075"/>
                  <a:ext cx="433223" cy="174253"/>
                  <a:chOff x="5450055" y="1657028"/>
                  <a:chExt cx="433223" cy="174253"/>
                </a:xfrm>
              </p:grpSpPr>
              <p:sp>
                <p:nvSpPr>
                  <p:cNvPr id="98" name="円/楕円 97">
                    <a:extLst>
                      <a:ext uri="{FF2B5EF4-FFF2-40B4-BE49-F238E27FC236}">
                        <a16:creationId xmlns:a16="http://schemas.microsoft.com/office/drawing/2014/main" id="{FB9AF375-C877-A117-7064-E59A29D0DA8B}"/>
                      </a:ext>
                    </a:extLst>
                  </p:cNvPr>
                  <p:cNvSpPr/>
                  <p:nvPr/>
                </p:nvSpPr>
                <p:spPr>
                  <a:xfrm>
                    <a:off x="5541284" y="1713478"/>
                    <a:ext cx="341994" cy="11247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70AD47">
                          <a:lumMod val="60000"/>
                          <a:lumOff val="40000"/>
                        </a:srgbClr>
                      </a:solidFill>
                      <a:effectLst/>
                      <a:uLnTx/>
                      <a:uFillTx/>
                      <a:latin typeface="Calibri" panose="020F0502020204030204"/>
                      <a:ea typeface="游ゴシック" panose="020B0400000000000000" pitchFamily="34" charset="-128"/>
                      <a:cs typeface="+mn-cs"/>
                    </a:endParaRPr>
                  </a:p>
                </p:txBody>
              </p:sp>
              <p:sp>
                <p:nvSpPr>
                  <p:cNvPr id="99" name="円/楕円 98">
                    <a:extLst>
                      <a:ext uri="{FF2B5EF4-FFF2-40B4-BE49-F238E27FC236}">
                        <a16:creationId xmlns:a16="http://schemas.microsoft.com/office/drawing/2014/main" id="{265B4857-E381-2D43-64E5-08A7578154F4}"/>
                      </a:ext>
                    </a:extLst>
                  </p:cNvPr>
                  <p:cNvSpPr/>
                  <p:nvPr/>
                </p:nvSpPr>
                <p:spPr>
                  <a:xfrm>
                    <a:off x="5450055" y="1657028"/>
                    <a:ext cx="270438" cy="17425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70AD47">
                          <a:lumMod val="60000"/>
                          <a:lumOff val="40000"/>
                        </a:srgbClr>
                      </a:solidFill>
                      <a:effectLst/>
                      <a:uLnTx/>
                      <a:uFillTx/>
                      <a:latin typeface="Calibri" panose="020F0502020204030204"/>
                      <a:ea typeface="游ゴシック" panose="020B0400000000000000" pitchFamily="34" charset="-128"/>
                      <a:cs typeface="+mn-cs"/>
                    </a:endParaRPr>
                  </a:p>
                </p:txBody>
              </p:sp>
              <p:sp>
                <p:nvSpPr>
                  <p:cNvPr id="100" name="三角形 99">
                    <a:extLst>
                      <a:ext uri="{FF2B5EF4-FFF2-40B4-BE49-F238E27FC236}">
                        <a16:creationId xmlns:a16="http://schemas.microsoft.com/office/drawing/2014/main" id="{D4073AA0-FE9D-17A9-8645-A8A58C49E95A}"/>
                      </a:ext>
                    </a:extLst>
                  </p:cNvPr>
                  <p:cNvSpPr/>
                  <p:nvPr/>
                </p:nvSpPr>
                <p:spPr>
                  <a:xfrm>
                    <a:off x="5535071" y="1780237"/>
                    <a:ext cx="193320" cy="45719"/>
                  </a:xfrm>
                  <a:prstGeom prst="triangle">
                    <a:avLst>
                      <a:gd name="adj" fmla="val 48358"/>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01" name="三角形 100">
                    <a:extLst>
                      <a:ext uri="{FF2B5EF4-FFF2-40B4-BE49-F238E27FC236}">
                        <a16:creationId xmlns:a16="http://schemas.microsoft.com/office/drawing/2014/main" id="{CE4A1034-15B5-7253-975C-DD286962ADAB}"/>
                      </a:ext>
                    </a:extLst>
                  </p:cNvPr>
                  <p:cNvSpPr/>
                  <p:nvPr/>
                </p:nvSpPr>
                <p:spPr>
                  <a:xfrm rot="11820000">
                    <a:off x="5610634" y="1692714"/>
                    <a:ext cx="193320" cy="45719"/>
                  </a:xfrm>
                  <a:prstGeom prst="triangle">
                    <a:avLst>
                      <a:gd name="adj" fmla="val 48358"/>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sp>
              <p:nvSpPr>
                <p:cNvPr id="79" name="角丸四角形 78">
                  <a:extLst>
                    <a:ext uri="{FF2B5EF4-FFF2-40B4-BE49-F238E27FC236}">
                      <a16:creationId xmlns:a16="http://schemas.microsoft.com/office/drawing/2014/main" id="{7684289B-2F65-7B6F-0850-96F90A41AA83}"/>
                    </a:ext>
                  </a:extLst>
                </p:cNvPr>
                <p:cNvSpPr/>
                <p:nvPr/>
              </p:nvSpPr>
              <p:spPr>
                <a:xfrm rot="16200000">
                  <a:off x="4278931" y="4756531"/>
                  <a:ext cx="53835" cy="301650"/>
                </a:xfrm>
                <a:prstGeom prst="roundRect">
                  <a:avLst/>
                </a:prstGeom>
                <a:solidFill>
                  <a:srgbClr val="F96E1B"/>
                </a:solidFill>
                <a:ln>
                  <a:solidFill>
                    <a:srgbClr val="F96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80" name="角丸四角形 79">
                  <a:extLst>
                    <a:ext uri="{FF2B5EF4-FFF2-40B4-BE49-F238E27FC236}">
                      <a16:creationId xmlns:a16="http://schemas.microsoft.com/office/drawing/2014/main" id="{3BD9FA71-A03D-285D-E452-B004C3206A5D}"/>
                    </a:ext>
                  </a:extLst>
                </p:cNvPr>
                <p:cNvSpPr/>
                <p:nvPr/>
              </p:nvSpPr>
              <p:spPr>
                <a:xfrm rot="16200000">
                  <a:off x="4278931" y="4678961"/>
                  <a:ext cx="53835" cy="301650"/>
                </a:xfrm>
                <a:prstGeom prst="roundRect">
                  <a:avLst/>
                </a:prstGeom>
                <a:solidFill>
                  <a:srgbClr val="F96E1B"/>
                </a:solidFill>
                <a:ln>
                  <a:solidFill>
                    <a:srgbClr val="F96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grpSp>
              <p:nvGrpSpPr>
                <p:cNvPr id="81" name="グループ化 80">
                  <a:extLst>
                    <a:ext uri="{FF2B5EF4-FFF2-40B4-BE49-F238E27FC236}">
                      <a16:creationId xmlns:a16="http://schemas.microsoft.com/office/drawing/2014/main" id="{657228AF-79D7-12DD-7A39-250917FF28B4}"/>
                    </a:ext>
                  </a:extLst>
                </p:cNvPr>
                <p:cNvGrpSpPr/>
                <p:nvPr/>
              </p:nvGrpSpPr>
              <p:grpSpPr>
                <a:xfrm>
                  <a:off x="3983450" y="2638931"/>
                  <a:ext cx="2062859" cy="1439013"/>
                  <a:chOff x="4243928" y="2289751"/>
                  <a:chExt cx="2062859" cy="1439013"/>
                </a:xfrm>
              </p:grpSpPr>
              <p:sp>
                <p:nvSpPr>
                  <p:cNvPr id="94" name="円弧 93">
                    <a:extLst>
                      <a:ext uri="{FF2B5EF4-FFF2-40B4-BE49-F238E27FC236}">
                        <a16:creationId xmlns:a16="http://schemas.microsoft.com/office/drawing/2014/main" id="{B70A6DA1-C76F-9D4E-B54B-E5998EBF2CBF}"/>
                      </a:ext>
                    </a:extLst>
                  </p:cNvPr>
                  <p:cNvSpPr/>
                  <p:nvPr/>
                </p:nvSpPr>
                <p:spPr>
                  <a:xfrm>
                    <a:off x="4243928" y="2295377"/>
                    <a:ext cx="1030923" cy="1427185"/>
                  </a:xfrm>
                  <a:prstGeom prst="arc">
                    <a:avLst/>
                  </a:prstGeom>
                  <a:ln w="38100">
                    <a:solidFill>
                      <a:srgbClr val="2F33A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5" name="円弧 94">
                    <a:extLst>
                      <a:ext uri="{FF2B5EF4-FFF2-40B4-BE49-F238E27FC236}">
                        <a16:creationId xmlns:a16="http://schemas.microsoft.com/office/drawing/2014/main" id="{6C1CF6E4-04E4-D0C1-140A-E1D3104F3F88}"/>
                      </a:ext>
                    </a:extLst>
                  </p:cNvPr>
                  <p:cNvSpPr/>
                  <p:nvPr/>
                </p:nvSpPr>
                <p:spPr>
                  <a:xfrm flipH="1" flipV="1">
                    <a:off x="5275864" y="2289751"/>
                    <a:ext cx="1030923" cy="1427185"/>
                  </a:xfrm>
                  <a:prstGeom prst="arc">
                    <a:avLst/>
                  </a:prstGeom>
                  <a:ln w="38100">
                    <a:solidFill>
                      <a:srgbClr val="2F33A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6" name="円弧 95">
                    <a:extLst>
                      <a:ext uri="{FF2B5EF4-FFF2-40B4-BE49-F238E27FC236}">
                        <a16:creationId xmlns:a16="http://schemas.microsoft.com/office/drawing/2014/main" id="{2FFC7711-AD92-6A97-4C72-AF9E460335B3}"/>
                      </a:ext>
                    </a:extLst>
                  </p:cNvPr>
                  <p:cNvSpPr/>
                  <p:nvPr/>
                </p:nvSpPr>
                <p:spPr>
                  <a:xfrm flipH="1">
                    <a:off x="4588038" y="2295377"/>
                    <a:ext cx="363809" cy="485625"/>
                  </a:xfrm>
                  <a:prstGeom prst="arc">
                    <a:avLst/>
                  </a:prstGeom>
                  <a:ln w="38100">
                    <a:solidFill>
                      <a:srgbClr val="2F33A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cxnSp>
                <p:nvCxnSpPr>
                  <p:cNvPr id="97" name="直線コネクタ 96">
                    <a:extLst>
                      <a:ext uri="{FF2B5EF4-FFF2-40B4-BE49-F238E27FC236}">
                        <a16:creationId xmlns:a16="http://schemas.microsoft.com/office/drawing/2014/main" id="{C62C6C6F-1EDC-10C2-7602-CDB1AC30637D}"/>
                      </a:ext>
                    </a:extLst>
                  </p:cNvPr>
                  <p:cNvCxnSpPr/>
                  <p:nvPr/>
                </p:nvCxnSpPr>
                <p:spPr>
                  <a:xfrm>
                    <a:off x="5774524" y="3716360"/>
                    <a:ext cx="515462" cy="12404"/>
                  </a:xfrm>
                  <a:prstGeom prst="line">
                    <a:avLst/>
                  </a:prstGeom>
                  <a:ln w="38100">
                    <a:solidFill>
                      <a:srgbClr val="2F33A9"/>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3DD55F6D-59B5-C188-5475-9F91AF646A51}"/>
                    </a:ext>
                  </a:extLst>
                </p:cNvPr>
                <p:cNvGrpSpPr/>
                <p:nvPr/>
              </p:nvGrpSpPr>
              <p:grpSpPr>
                <a:xfrm flipV="1">
                  <a:off x="3993357" y="4450657"/>
                  <a:ext cx="2062859" cy="1439013"/>
                  <a:chOff x="4243928" y="2289751"/>
                  <a:chExt cx="2062859" cy="1439013"/>
                </a:xfrm>
              </p:grpSpPr>
              <p:sp>
                <p:nvSpPr>
                  <p:cNvPr id="90" name="円弧 89">
                    <a:extLst>
                      <a:ext uri="{FF2B5EF4-FFF2-40B4-BE49-F238E27FC236}">
                        <a16:creationId xmlns:a16="http://schemas.microsoft.com/office/drawing/2014/main" id="{EA516F46-3A8B-EFF2-973C-29E16E5D7C1C}"/>
                      </a:ext>
                    </a:extLst>
                  </p:cNvPr>
                  <p:cNvSpPr/>
                  <p:nvPr/>
                </p:nvSpPr>
                <p:spPr>
                  <a:xfrm>
                    <a:off x="4243928" y="2295377"/>
                    <a:ext cx="1030923" cy="1427185"/>
                  </a:xfrm>
                  <a:prstGeom prst="arc">
                    <a:avLst/>
                  </a:prstGeom>
                  <a:ln w="38100">
                    <a:solidFill>
                      <a:srgbClr val="2F33A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1" name="円弧 90">
                    <a:extLst>
                      <a:ext uri="{FF2B5EF4-FFF2-40B4-BE49-F238E27FC236}">
                        <a16:creationId xmlns:a16="http://schemas.microsoft.com/office/drawing/2014/main" id="{E8069EAC-83C5-713C-E288-86B89B2C317F}"/>
                      </a:ext>
                    </a:extLst>
                  </p:cNvPr>
                  <p:cNvSpPr/>
                  <p:nvPr/>
                </p:nvSpPr>
                <p:spPr>
                  <a:xfrm flipH="1" flipV="1">
                    <a:off x="5275864" y="2289751"/>
                    <a:ext cx="1030923" cy="1427185"/>
                  </a:xfrm>
                  <a:prstGeom prst="arc">
                    <a:avLst/>
                  </a:prstGeom>
                  <a:ln w="38100">
                    <a:solidFill>
                      <a:srgbClr val="2F33A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2" name="円弧 91">
                    <a:extLst>
                      <a:ext uri="{FF2B5EF4-FFF2-40B4-BE49-F238E27FC236}">
                        <a16:creationId xmlns:a16="http://schemas.microsoft.com/office/drawing/2014/main" id="{646ED6CD-E86A-75F8-79BA-5689A984E216}"/>
                      </a:ext>
                    </a:extLst>
                  </p:cNvPr>
                  <p:cNvSpPr/>
                  <p:nvPr/>
                </p:nvSpPr>
                <p:spPr>
                  <a:xfrm flipH="1">
                    <a:off x="4588038" y="2295377"/>
                    <a:ext cx="363809" cy="485625"/>
                  </a:xfrm>
                  <a:prstGeom prst="arc">
                    <a:avLst/>
                  </a:prstGeom>
                  <a:ln w="38100">
                    <a:solidFill>
                      <a:srgbClr val="2F33A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cxnSp>
                <p:nvCxnSpPr>
                  <p:cNvPr id="93" name="直線コネクタ 92">
                    <a:extLst>
                      <a:ext uri="{FF2B5EF4-FFF2-40B4-BE49-F238E27FC236}">
                        <a16:creationId xmlns:a16="http://schemas.microsoft.com/office/drawing/2014/main" id="{C2C76848-898D-DA0C-CE8A-328D5B407F02}"/>
                      </a:ext>
                    </a:extLst>
                  </p:cNvPr>
                  <p:cNvCxnSpPr/>
                  <p:nvPr/>
                </p:nvCxnSpPr>
                <p:spPr>
                  <a:xfrm>
                    <a:off x="5774524" y="3716360"/>
                    <a:ext cx="515462" cy="12404"/>
                  </a:xfrm>
                  <a:prstGeom prst="line">
                    <a:avLst/>
                  </a:prstGeom>
                  <a:ln w="38100">
                    <a:solidFill>
                      <a:srgbClr val="2F33A9"/>
                    </a:solidFill>
                  </a:ln>
                </p:spPr>
                <p:style>
                  <a:lnRef idx="1">
                    <a:schemeClr val="accent1"/>
                  </a:lnRef>
                  <a:fillRef idx="0">
                    <a:schemeClr val="accent1"/>
                  </a:fillRef>
                  <a:effectRef idx="0">
                    <a:schemeClr val="accent1"/>
                  </a:effectRef>
                  <a:fontRef idx="minor">
                    <a:schemeClr val="tx1"/>
                  </a:fontRef>
                </p:style>
              </p:cxnSp>
            </p:grpSp>
            <p:cxnSp>
              <p:nvCxnSpPr>
                <p:cNvPr id="83" name="直線コネクタ 82">
                  <a:extLst>
                    <a:ext uri="{FF2B5EF4-FFF2-40B4-BE49-F238E27FC236}">
                      <a16:creationId xmlns:a16="http://schemas.microsoft.com/office/drawing/2014/main" id="{DCC9B32A-7E7E-2092-5D66-03CED3642D8D}"/>
                    </a:ext>
                  </a:extLst>
                </p:cNvPr>
                <p:cNvCxnSpPr>
                  <a:cxnSpLocks/>
                </p:cNvCxnSpPr>
                <p:nvPr/>
              </p:nvCxnSpPr>
              <p:spPr>
                <a:xfrm>
                  <a:off x="4327163" y="2885109"/>
                  <a:ext cx="9871" cy="2765220"/>
                </a:xfrm>
                <a:prstGeom prst="line">
                  <a:avLst/>
                </a:prstGeom>
                <a:ln w="38100">
                  <a:solidFill>
                    <a:srgbClr val="2F33A9"/>
                  </a:solidFill>
                </a:ln>
              </p:spPr>
              <p:style>
                <a:lnRef idx="1">
                  <a:schemeClr val="accent1"/>
                </a:lnRef>
                <a:fillRef idx="0">
                  <a:schemeClr val="accent1"/>
                </a:fillRef>
                <a:effectRef idx="0">
                  <a:schemeClr val="accent1"/>
                </a:effectRef>
                <a:fontRef idx="minor">
                  <a:schemeClr val="tx1"/>
                </a:fontRef>
              </p:style>
            </p:cxnSp>
            <p:sp>
              <p:nvSpPr>
                <p:cNvPr id="84" name="Text Box 261">
                  <a:extLst>
                    <a:ext uri="{FF2B5EF4-FFF2-40B4-BE49-F238E27FC236}">
                      <a16:creationId xmlns:a16="http://schemas.microsoft.com/office/drawing/2014/main" id="{EF294CF6-B83F-D497-BF00-A91464580827}"/>
                    </a:ext>
                  </a:extLst>
                </p:cNvPr>
                <p:cNvSpPr txBox="1">
                  <a:spLocks noChangeArrowheads="1"/>
                </p:cNvSpPr>
                <p:nvPr/>
              </p:nvSpPr>
              <p:spPr bwMode="auto">
                <a:xfrm>
                  <a:off x="4413487" y="4009392"/>
                  <a:ext cx="1979235" cy="45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TRP</a:t>
                  </a:r>
                  <a:r>
                    <a:rPr kumimoji="1" lang="ja-JP" altLang="en-US" sz="14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rPr>
                    <a:t>チャネル</a:t>
                  </a:r>
                  <a:endParaRPr kumimoji="1" lang="en-US" altLang="ja-JP" sz="1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endParaRPr>
                </a:p>
              </p:txBody>
            </p:sp>
            <p:sp>
              <p:nvSpPr>
                <p:cNvPr id="85" name="円弧 84">
                  <a:extLst>
                    <a:ext uri="{FF2B5EF4-FFF2-40B4-BE49-F238E27FC236}">
                      <a16:creationId xmlns:a16="http://schemas.microsoft.com/office/drawing/2014/main" id="{56A73873-BF65-E62B-A390-BCF33E11AD48}"/>
                    </a:ext>
                  </a:extLst>
                </p:cNvPr>
                <p:cNvSpPr/>
                <p:nvPr/>
              </p:nvSpPr>
              <p:spPr>
                <a:xfrm flipV="1">
                  <a:off x="4430891" y="3922672"/>
                  <a:ext cx="318694" cy="987243"/>
                </a:xfrm>
                <a:prstGeom prst="arc">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cxnSp>
              <p:nvCxnSpPr>
                <p:cNvPr id="86" name="直線コネクタ 85">
                  <a:extLst>
                    <a:ext uri="{FF2B5EF4-FFF2-40B4-BE49-F238E27FC236}">
                      <a16:creationId xmlns:a16="http://schemas.microsoft.com/office/drawing/2014/main" id="{C0C06BBC-3047-C57E-20C4-34521EEDE448}"/>
                    </a:ext>
                  </a:extLst>
                </p:cNvPr>
                <p:cNvCxnSpPr>
                  <a:cxnSpLocks/>
                </p:cNvCxnSpPr>
                <p:nvPr/>
              </p:nvCxnSpPr>
              <p:spPr>
                <a:xfrm>
                  <a:off x="3267843" y="4783412"/>
                  <a:ext cx="725611" cy="75991"/>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7" name="Text Box 261">
                  <a:extLst>
                    <a:ext uri="{FF2B5EF4-FFF2-40B4-BE49-F238E27FC236}">
                      <a16:creationId xmlns:a16="http://schemas.microsoft.com/office/drawing/2014/main" id="{F01B9A75-AE2B-6D0B-9B03-7B0C365E0519}"/>
                    </a:ext>
                  </a:extLst>
                </p:cNvPr>
                <p:cNvSpPr txBox="1">
                  <a:spLocks noChangeArrowheads="1"/>
                </p:cNvSpPr>
                <p:nvPr/>
              </p:nvSpPr>
              <p:spPr bwMode="auto">
                <a:xfrm>
                  <a:off x="4336783" y="4878544"/>
                  <a:ext cx="1825601" cy="45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rPr>
                    <a:t>インテグリン</a:t>
                  </a:r>
                  <a:endParaRPr kumimoji="1" lang="en-US" altLang="ja-JP" sz="1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Arial" panose="020B0604020202020204" pitchFamily="34" charset="0"/>
                  </a:endParaRPr>
                </a:p>
              </p:txBody>
            </p:sp>
            <p:cxnSp>
              <p:nvCxnSpPr>
                <p:cNvPr id="88" name="直線コネクタ 87">
                  <a:extLst>
                    <a:ext uri="{FF2B5EF4-FFF2-40B4-BE49-F238E27FC236}">
                      <a16:creationId xmlns:a16="http://schemas.microsoft.com/office/drawing/2014/main" id="{76B75205-4209-D043-772B-722AE394DAD5}"/>
                    </a:ext>
                  </a:extLst>
                </p:cNvPr>
                <p:cNvCxnSpPr/>
                <p:nvPr/>
              </p:nvCxnSpPr>
              <p:spPr>
                <a:xfrm rot="10260000">
                  <a:off x="4011313" y="4895032"/>
                  <a:ext cx="205773" cy="2437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F1AD9369-33CB-822B-CE19-2D5149B9DAF1}"/>
                    </a:ext>
                  </a:extLst>
                </p:cNvPr>
                <p:cNvCxnSpPr/>
                <p:nvPr/>
              </p:nvCxnSpPr>
              <p:spPr>
                <a:xfrm rot="10260000" flipV="1">
                  <a:off x="3742869" y="5046113"/>
                  <a:ext cx="400659" cy="3434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テキスト ボックス 56">
                <a:extLst>
                  <a:ext uri="{FF2B5EF4-FFF2-40B4-BE49-F238E27FC236}">
                    <a16:creationId xmlns:a16="http://schemas.microsoft.com/office/drawing/2014/main" id="{A69D765F-E08F-BE8F-9F96-520B2D0F9443}"/>
                  </a:ext>
                </a:extLst>
              </p:cNvPr>
              <p:cNvSpPr txBox="1"/>
              <p:nvPr/>
            </p:nvSpPr>
            <p:spPr>
              <a:xfrm>
                <a:off x="178673" y="2597537"/>
                <a:ext cx="1154197" cy="338554"/>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CP4715</a:t>
                </a:r>
                <a:endPar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grpSp>
            <p:nvGrpSpPr>
              <p:cNvPr id="58" name="グループ化 57">
                <a:extLst>
                  <a:ext uri="{FF2B5EF4-FFF2-40B4-BE49-F238E27FC236}">
                    <a16:creationId xmlns:a16="http://schemas.microsoft.com/office/drawing/2014/main" id="{E7A49CAF-5CCE-56A8-8FB0-6A02A8EA28FA}"/>
                  </a:ext>
                </a:extLst>
              </p:cNvPr>
              <p:cNvGrpSpPr/>
              <p:nvPr/>
            </p:nvGrpSpPr>
            <p:grpSpPr>
              <a:xfrm>
                <a:off x="7138748" y="1697588"/>
                <a:ext cx="398833" cy="281486"/>
                <a:chOff x="7010243" y="1697589"/>
                <a:chExt cx="398833" cy="281486"/>
              </a:xfrm>
            </p:grpSpPr>
            <p:cxnSp>
              <p:nvCxnSpPr>
                <p:cNvPr id="69" name="直線コネクタ 68">
                  <a:extLst>
                    <a:ext uri="{FF2B5EF4-FFF2-40B4-BE49-F238E27FC236}">
                      <a16:creationId xmlns:a16="http://schemas.microsoft.com/office/drawing/2014/main" id="{8F50E321-7B14-49F1-C57D-0D0E87518E62}"/>
                    </a:ext>
                  </a:extLst>
                </p:cNvPr>
                <p:cNvCxnSpPr>
                  <a:cxnSpLocks/>
                </p:cNvCxnSpPr>
                <p:nvPr/>
              </p:nvCxnSpPr>
              <p:spPr>
                <a:xfrm flipV="1">
                  <a:off x="7010243" y="1838331"/>
                  <a:ext cx="398833" cy="3"/>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70" name="グループ化 69">
                  <a:extLst>
                    <a:ext uri="{FF2B5EF4-FFF2-40B4-BE49-F238E27FC236}">
                      <a16:creationId xmlns:a16="http://schemas.microsoft.com/office/drawing/2014/main" id="{A18D030C-8807-08B5-BCE0-52490BA3544F}"/>
                    </a:ext>
                  </a:extLst>
                </p:cNvPr>
                <p:cNvGrpSpPr/>
                <p:nvPr/>
              </p:nvGrpSpPr>
              <p:grpSpPr>
                <a:xfrm>
                  <a:off x="7135930" y="1697589"/>
                  <a:ext cx="73729" cy="281486"/>
                  <a:chOff x="7024676" y="3147514"/>
                  <a:chExt cx="73729" cy="281486"/>
                </a:xfrm>
              </p:grpSpPr>
              <p:cxnSp>
                <p:nvCxnSpPr>
                  <p:cNvPr id="71" name="直線コネクタ 70">
                    <a:extLst>
                      <a:ext uri="{FF2B5EF4-FFF2-40B4-BE49-F238E27FC236}">
                        <a16:creationId xmlns:a16="http://schemas.microsoft.com/office/drawing/2014/main" id="{3092734D-1869-FF7C-0EE6-718899B4BAF1}"/>
                      </a:ext>
                    </a:extLst>
                  </p:cNvPr>
                  <p:cNvCxnSpPr>
                    <a:cxnSpLocks/>
                  </p:cNvCxnSpPr>
                  <p:nvPr/>
                </p:nvCxnSpPr>
                <p:spPr>
                  <a:xfrm>
                    <a:off x="7098405" y="3147514"/>
                    <a:ext cx="0" cy="281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B76AEA5D-3381-1DA5-8960-DEA335758E7E}"/>
                      </a:ext>
                    </a:extLst>
                  </p:cNvPr>
                  <p:cNvCxnSpPr>
                    <a:cxnSpLocks/>
                  </p:cNvCxnSpPr>
                  <p:nvPr/>
                </p:nvCxnSpPr>
                <p:spPr>
                  <a:xfrm>
                    <a:off x="7024676" y="3147514"/>
                    <a:ext cx="0" cy="281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9" name="グループ化 58">
                <a:extLst>
                  <a:ext uri="{FF2B5EF4-FFF2-40B4-BE49-F238E27FC236}">
                    <a16:creationId xmlns:a16="http://schemas.microsoft.com/office/drawing/2014/main" id="{3D539A6F-8B32-CA6C-D9B4-5248220FF926}"/>
                  </a:ext>
                </a:extLst>
              </p:cNvPr>
              <p:cNvGrpSpPr/>
              <p:nvPr/>
            </p:nvGrpSpPr>
            <p:grpSpPr>
              <a:xfrm>
                <a:off x="5107865" y="1697587"/>
                <a:ext cx="398833" cy="281486"/>
                <a:chOff x="4971839" y="1697589"/>
                <a:chExt cx="398833" cy="281486"/>
              </a:xfrm>
            </p:grpSpPr>
            <p:cxnSp>
              <p:nvCxnSpPr>
                <p:cNvPr id="65" name="直線コネクタ 64">
                  <a:extLst>
                    <a:ext uri="{FF2B5EF4-FFF2-40B4-BE49-F238E27FC236}">
                      <a16:creationId xmlns:a16="http://schemas.microsoft.com/office/drawing/2014/main" id="{B89A2644-2A98-306A-81A1-0CFDE0DFE0B4}"/>
                    </a:ext>
                  </a:extLst>
                </p:cNvPr>
                <p:cNvCxnSpPr>
                  <a:cxnSpLocks/>
                </p:cNvCxnSpPr>
                <p:nvPr/>
              </p:nvCxnSpPr>
              <p:spPr>
                <a:xfrm flipV="1">
                  <a:off x="4971839" y="1838331"/>
                  <a:ext cx="398833" cy="3"/>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66" name="グループ化 65">
                  <a:extLst>
                    <a:ext uri="{FF2B5EF4-FFF2-40B4-BE49-F238E27FC236}">
                      <a16:creationId xmlns:a16="http://schemas.microsoft.com/office/drawing/2014/main" id="{E54746C6-4973-854D-35C7-C4DD978267AC}"/>
                    </a:ext>
                  </a:extLst>
                </p:cNvPr>
                <p:cNvGrpSpPr/>
                <p:nvPr/>
              </p:nvGrpSpPr>
              <p:grpSpPr>
                <a:xfrm>
                  <a:off x="5083791" y="1697589"/>
                  <a:ext cx="73729" cy="281486"/>
                  <a:chOff x="7024676" y="3147514"/>
                  <a:chExt cx="73729" cy="281486"/>
                </a:xfrm>
              </p:grpSpPr>
              <p:cxnSp>
                <p:nvCxnSpPr>
                  <p:cNvPr id="67" name="直線コネクタ 66">
                    <a:extLst>
                      <a:ext uri="{FF2B5EF4-FFF2-40B4-BE49-F238E27FC236}">
                        <a16:creationId xmlns:a16="http://schemas.microsoft.com/office/drawing/2014/main" id="{CE212282-B5AF-F5E3-76FA-56AF857A2263}"/>
                      </a:ext>
                    </a:extLst>
                  </p:cNvPr>
                  <p:cNvCxnSpPr>
                    <a:cxnSpLocks/>
                  </p:cNvCxnSpPr>
                  <p:nvPr/>
                </p:nvCxnSpPr>
                <p:spPr>
                  <a:xfrm>
                    <a:off x="7098405" y="3147514"/>
                    <a:ext cx="0" cy="281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1777D919-CE62-7FC4-1C1E-0ED7F8435D0D}"/>
                      </a:ext>
                    </a:extLst>
                  </p:cNvPr>
                  <p:cNvCxnSpPr>
                    <a:cxnSpLocks/>
                  </p:cNvCxnSpPr>
                  <p:nvPr/>
                </p:nvCxnSpPr>
                <p:spPr>
                  <a:xfrm>
                    <a:off x="7024676" y="3147514"/>
                    <a:ext cx="0" cy="281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0" name="グループ化 59">
                <a:extLst>
                  <a:ext uri="{FF2B5EF4-FFF2-40B4-BE49-F238E27FC236}">
                    <a16:creationId xmlns:a16="http://schemas.microsoft.com/office/drawing/2014/main" id="{0D1063C8-9B86-7FC4-411E-BA9111EF6057}"/>
                  </a:ext>
                </a:extLst>
              </p:cNvPr>
              <p:cNvGrpSpPr/>
              <p:nvPr/>
            </p:nvGrpSpPr>
            <p:grpSpPr>
              <a:xfrm>
                <a:off x="2809860" y="1727541"/>
                <a:ext cx="398833" cy="281486"/>
                <a:chOff x="4971839" y="1697589"/>
                <a:chExt cx="398833" cy="281486"/>
              </a:xfrm>
            </p:grpSpPr>
            <p:cxnSp>
              <p:nvCxnSpPr>
                <p:cNvPr id="61" name="直線コネクタ 60">
                  <a:extLst>
                    <a:ext uri="{FF2B5EF4-FFF2-40B4-BE49-F238E27FC236}">
                      <a16:creationId xmlns:a16="http://schemas.microsoft.com/office/drawing/2014/main" id="{EFD93BF2-73D6-6741-752E-2CE8680895B9}"/>
                    </a:ext>
                  </a:extLst>
                </p:cNvPr>
                <p:cNvCxnSpPr>
                  <a:cxnSpLocks/>
                </p:cNvCxnSpPr>
                <p:nvPr/>
              </p:nvCxnSpPr>
              <p:spPr>
                <a:xfrm flipV="1">
                  <a:off x="4971839" y="1838331"/>
                  <a:ext cx="398833" cy="3"/>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62" name="グループ化 61">
                  <a:extLst>
                    <a:ext uri="{FF2B5EF4-FFF2-40B4-BE49-F238E27FC236}">
                      <a16:creationId xmlns:a16="http://schemas.microsoft.com/office/drawing/2014/main" id="{05039A12-8A62-267F-B10D-753D83687442}"/>
                    </a:ext>
                  </a:extLst>
                </p:cNvPr>
                <p:cNvGrpSpPr/>
                <p:nvPr/>
              </p:nvGrpSpPr>
              <p:grpSpPr>
                <a:xfrm>
                  <a:off x="5083791" y="1697589"/>
                  <a:ext cx="73729" cy="281486"/>
                  <a:chOff x="7024676" y="3147514"/>
                  <a:chExt cx="73729" cy="281486"/>
                </a:xfrm>
              </p:grpSpPr>
              <p:cxnSp>
                <p:nvCxnSpPr>
                  <p:cNvPr id="63" name="直線コネクタ 62">
                    <a:extLst>
                      <a:ext uri="{FF2B5EF4-FFF2-40B4-BE49-F238E27FC236}">
                        <a16:creationId xmlns:a16="http://schemas.microsoft.com/office/drawing/2014/main" id="{D92AB4DF-E091-B32A-FC65-3CC2C14EA7BB}"/>
                      </a:ext>
                    </a:extLst>
                  </p:cNvPr>
                  <p:cNvCxnSpPr>
                    <a:cxnSpLocks/>
                  </p:cNvCxnSpPr>
                  <p:nvPr/>
                </p:nvCxnSpPr>
                <p:spPr>
                  <a:xfrm>
                    <a:off x="7098405" y="3147514"/>
                    <a:ext cx="0" cy="281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3B247C5F-8D35-A0DB-BE3D-77F5D44FC697}"/>
                      </a:ext>
                    </a:extLst>
                  </p:cNvPr>
                  <p:cNvCxnSpPr>
                    <a:cxnSpLocks/>
                  </p:cNvCxnSpPr>
                  <p:nvPr/>
                </p:nvCxnSpPr>
                <p:spPr>
                  <a:xfrm>
                    <a:off x="7024676" y="3147514"/>
                    <a:ext cx="0" cy="281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110" name="テキスト ボックス 109">
              <a:extLst>
                <a:ext uri="{FF2B5EF4-FFF2-40B4-BE49-F238E27FC236}">
                  <a16:creationId xmlns:a16="http://schemas.microsoft.com/office/drawing/2014/main" id="{44E675BB-15E6-5D47-3E83-AD4CC804EE9D}"/>
                </a:ext>
              </a:extLst>
            </p:cNvPr>
            <p:cNvSpPr txBox="1"/>
            <p:nvPr/>
          </p:nvSpPr>
          <p:spPr>
            <a:xfrm>
              <a:off x="346960" y="768964"/>
              <a:ext cx="8550840" cy="2340897"/>
            </a:xfrm>
            <a:prstGeom prst="rect">
              <a:avLst/>
            </a:prstGeom>
            <a:noFill/>
          </p:spPr>
          <p:txBody>
            <a:bodyPr wrap="square" rtlCol="0">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アトピー性皮膚炎の痒みに対する創薬として開発中</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1" lang="ja-JP" altLang="en-US" sz="2000">
                  <a:latin typeface="Arial" panose="020B0604020202020204" pitchFamily="34" charset="0"/>
                  <a:ea typeface="MS PGothic" panose="020B0600070205080204" pitchFamily="34" charset="-128"/>
                  <a:cs typeface="Arial" panose="020B0604020202020204" pitchFamily="34" charset="0"/>
                </a:rPr>
                <a:t>アトピー性皮膚炎に対する剤型としては外用剤が有望</a:t>
              </a:r>
              <a:endParaRPr kumimoji="1" lang="en-US" altLang="ja-JP" sz="2000" dirty="0">
                <a:latin typeface="Arial" panose="020B0604020202020204" pitchFamily="34" charset="0"/>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今回、アトピー角結膜炎を中心としたアレルギー性結膜疾患に有効であることが判明</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剤型としては点眼薬、あるいは眼瞼クリームが適切</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Tree>
    <p:extLst>
      <p:ext uri="{BB962C8B-B14F-4D97-AF65-F5344CB8AC3E}">
        <p14:creationId xmlns:p14="http://schemas.microsoft.com/office/powerpoint/2010/main" val="3659648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9">
            <a:extLst>
              <a:ext uri="{FF2B5EF4-FFF2-40B4-BE49-F238E27FC236}">
                <a16:creationId xmlns:a16="http://schemas.microsoft.com/office/drawing/2014/main" id="{0ED9E852-F20B-835B-CD6A-7A9C7D935B0D}"/>
              </a:ext>
            </a:extLst>
          </p:cNvPr>
          <p:cNvSpPr txBox="1">
            <a:spLocks noChangeArrowheads="1"/>
          </p:cNvSpPr>
          <p:nvPr/>
        </p:nvSpPr>
        <p:spPr bwMode="auto">
          <a:xfrm>
            <a:off x="698973" y="713268"/>
            <a:ext cx="7746049" cy="1405193"/>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50000"/>
              </a:lnSpc>
              <a:spcBef>
                <a:spcPct val="50000"/>
              </a:spcBef>
              <a:spcAft>
                <a:spcPts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Arial" pitchFamily="34" charset="0"/>
              </a:rPr>
              <a:t>アレルギー反応によって生じる結膜の炎症疾患であり、痒み、異物感、眼脂を主な症状とする。結膜の増殖性変化を伴うものやアトピー性皮膚炎に合併する病型により分類される</a:t>
            </a:r>
            <a:endParaRPr kumimoji="0"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Arial" pitchFamily="34" charset="0"/>
            </a:endParaRPr>
          </a:p>
        </p:txBody>
      </p:sp>
      <p:sp>
        <p:nvSpPr>
          <p:cNvPr id="6" name="Text Box 59">
            <a:extLst>
              <a:ext uri="{FF2B5EF4-FFF2-40B4-BE49-F238E27FC236}">
                <a16:creationId xmlns:a16="http://schemas.microsoft.com/office/drawing/2014/main" id="{1773D332-3198-AE6E-8B31-B905F0ACA096}"/>
              </a:ext>
            </a:extLst>
          </p:cNvPr>
          <p:cNvSpPr txBox="1">
            <a:spLocks noChangeArrowheads="1"/>
          </p:cNvSpPr>
          <p:nvPr/>
        </p:nvSpPr>
        <p:spPr bwMode="auto">
          <a:xfrm>
            <a:off x="2034670" y="117647"/>
            <a:ext cx="5275680" cy="523220"/>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2800" b="0" i="0" u="none" strike="noStrike" kern="1200" cap="none" spc="0" normalizeH="0" baseline="0" noProof="0">
                <a:ln>
                  <a:noFill/>
                </a:ln>
                <a:solidFill>
                  <a:srgbClr val="2F33A9"/>
                </a:solidFill>
                <a:effectLst/>
                <a:uLnTx/>
                <a:uFillTx/>
                <a:latin typeface="MS PGothic" panose="020B0600070205080204" pitchFamily="34" charset="-128"/>
                <a:ea typeface="MS PGothic" panose="020B0600070205080204" pitchFamily="34" charset="-128"/>
                <a:cs typeface="Arial" pitchFamily="34" charset="0"/>
              </a:rPr>
              <a:t>アレルギー性結膜疾患</a:t>
            </a:r>
            <a:endParaRPr kumimoji="0" lang="ja-JP" altLang="en-US" sz="2800" b="0" i="0" u="none" strike="noStrike" kern="1200" cap="none" spc="0" normalizeH="0" baseline="0" noProof="0" dirty="0">
              <a:ln>
                <a:noFill/>
              </a:ln>
              <a:solidFill>
                <a:srgbClr val="2F33A9"/>
              </a:solidFill>
              <a:effectLst/>
              <a:uLnTx/>
              <a:uFillTx/>
              <a:latin typeface="MS PGothic" panose="020B0600070205080204" pitchFamily="34" charset="-128"/>
              <a:ea typeface="MS PGothic" panose="020B0600070205080204" pitchFamily="34" charset="-128"/>
              <a:cs typeface="Arial" pitchFamily="34" charset="0"/>
            </a:endParaRPr>
          </a:p>
        </p:txBody>
      </p:sp>
      <p:sp>
        <p:nvSpPr>
          <p:cNvPr id="8" name="テキスト ボックス 7">
            <a:extLst>
              <a:ext uri="{FF2B5EF4-FFF2-40B4-BE49-F238E27FC236}">
                <a16:creationId xmlns:a16="http://schemas.microsoft.com/office/drawing/2014/main" id="{03CC12EE-DFD1-EFBF-C0B7-24628A2C422E}"/>
              </a:ext>
            </a:extLst>
          </p:cNvPr>
          <p:cNvSpPr txBox="1"/>
          <p:nvPr/>
        </p:nvSpPr>
        <p:spPr>
          <a:xfrm>
            <a:off x="4354033" y="6495231"/>
            <a:ext cx="4704979"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アレルギー性結膜疾患診療ガイドライン</a:t>
            </a:r>
            <a:r>
              <a:rPr kumimoji="0"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ja-JP"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第</a:t>
            </a:r>
            <a:r>
              <a:rPr kumimoji="0"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3</a:t>
            </a:r>
            <a:r>
              <a:rPr kumimoji="0" lang="ja-JP"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版</a:t>
            </a:r>
            <a:r>
              <a:rPr kumimoji="0"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2021</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0" name="図 9">
            <a:extLst>
              <a:ext uri="{FF2B5EF4-FFF2-40B4-BE49-F238E27FC236}">
                <a16:creationId xmlns:a16="http://schemas.microsoft.com/office/drawing/2014/main" id="{064E5E43-BD1B-7841-7954-4464742A237A}"/>
              </a:ext>
            </a:extLst>
          </p:cNvPr>
          <p:cNvPicPr>
            <a:picLocks noChangeAspect="1"/>
          </p:cNvPicPr>
          <p:nvPr/>
        </p:nvPicPr>
        <p:blipFill>
          <a:blip r:embed="rId2"/>
          <a:stretch>
            <a:fillRect/>
          </a:stretch>
        </p:blipFill>
        <p:spPr>
          <a:xfrm>
            <a:off x="914400" y="2237047"/>
            <a:ext cx="6593936" cy="2842802"/>
          </a:xfrm>
          <a:prstGeom prst="rect">
            <a:avLst/>
          </a:prstGeom>
        </p:spPr>
      </p:pic>
      <p:sp>
        <p:nvSpPr>
          <p:cNvPr id="11" name="正方形/長方形 10">
            <a:extLst>
              <a:ext uri="{FF2B5EF4-FFF2-40B4-BE49-F238E27FC236}">
                <a16:creationId xmlns:a16="http://schemas.microsoft.com/office/drawing/2014/main" id="{005A9DC0-4002-AFC5-B93E-003AFEFE910B}"/>
              </a:ext>
            </a:extLst>
          </p:cNvPr>
          <p:cNvSpPr/>
          <p:nvPr/>
        </p:nvSpPr>
        <p:spPr>
          <a:xfrm>
            <a:off x="3748252" y="3427292"/>
            <a:ext cx="1432267" cy="6307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3" name="正方形/長方形 12">
            <a:extLst>
              <a:ext uri="{FF2B5EF4-FFF2-40B4-BE49-F238E27FC236}">
                <a16:creationId xmlns:a16="http://schemas.microsoft.com/office/drawing/2014/main" id="{2083EC04-9D0A-76F6-F986-8BBBCA5C08A9}"/>
              </a:ext>
            </a:extLst>
          </p:cNvPr>
          <p:cNvSpPr/>
          <p:nvPr/>
        </p:nvSpPr>
        <p:spPr>
          <a:xfrm>
            <a:off x="549675" y="5198435"/>
            <a:ext cx="8044649" cy="9462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2017 </a:t>
            </a: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年の日本眼科アレルギー研究会有病率調査では，アレルギー性結膜疾患全体では全人口の約</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45</a:t>
            </a: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％を占める。</a:t>
            </a:r>
            <a:r>
              <a:rPr kumimoji="1" lang="en" altLang="ja-JP"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AKC </a:t>
            </a: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は</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5.3</a:t>
            </a: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1" lang="en" altLang="ja-JP"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VKC </a:t>
            </a: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も </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1.2</a:t>
            </a: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％と慢性型のアレルギー性結膜疾患も多い。</a:t>
            </a:r>
          </a:p>
        </p:txBody>
      </p:sp>
      <p:sp>
        <p:nvSpPr>
          <p:cNvPr id="14" name="正方形/長方形 13">
            <a:extLst>
              <a:ext uri="{FF2B5EF4-FFF2-40B4-BE49-F238E27FC236}">
                <a16:creationId xmlns:a16="http://schemas.microsoft.com/office/drawing/2014/main" id="{23E9E2DE-7393-12A2-5CCF-B72249E91197}"/>
              </a:ext>
            </a:extLst>
          </p:cNvPr>
          <p:cNvSpPr/>
          <p:nvPr/>
        </p:nvSpPr>
        <p:spPr>
          <a:xfrm>
            <a:off x="4098660" y="5567759"/>
            <a:ext cx="1467296" cy="3658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72988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2588" y="924207"/>
            <a:ext cx="8891412" cy="2805255"/>
          </a:xfrm>
          <a:prstGeom prst="rect">
            <a:avLst/>
          </a:prstGeom>
          <a:noFill/>
        </p:spPr>
        <p:txBody>
          <a:bodyPr wrap="square" rtlCol="0">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顔面にアトピー性皮膚炎を伴う患者に起こる</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増殖性変化を伴う場合と伴わない場合がある</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重症型は結膜増殖や角膜障害</a:t>
            </a: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を伴い、失明に至る場合もある</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ステロイド薬や免疫抑制点眼薬が使用されるが、副作用が問題となることもあり、また、治療抵抗性の場合も多い。</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1" lang="ja-JP" altLang="en-US" sz="2000">
                <a:solidFill>
                  <a:prstClr val="black"/>
                </a:solidFill>
                <a:latin typeface="Arial" panose="020B0604020202020204" pitchFamily="34" charset="0"/>
                <a:ea typeface="MS PGothic" panose="020B0600070205080204" pitchFamily="34" charset="-128"/>
                <a:cs typeface="Arial" panose="020B0604020202020204" pitchFamily="34" charset="0"/>
              </a:rPr>
              <a:t>未だ分子標的薬は存在しない。</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914" y="4183261"/>
            <a:ext cx="2922263" cy="197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82DF1ECB-22B7-46FF-B390-8FDEF77F6FFB}"/>
              </a:ext>
            </a:extLst>
          </p:cNvPr>
          <p:cNvSpPr/>
          <p:nvPr/>
        </p:nvSpPr>
        <p:spPr>
          <a:xfrm>
            <a:off x="1556254" y="400987"/>
            <a:ext cx="607580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sym typeface="ヒラギノ丸ゴ Pro W4" charset="-128"/>
              </a:rPr>
              <a:t>アトピー角</a:t>
            </a:r>
            <a:r>
              <a:rPr kumimoji="1" lang="ja-JP" altLang="en-US" sz="28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sym typeface="ヒラギノ丸ゴ Pro W4" charset="-128"/>
              </a:rPr>
              <a:t>結膜炎</a:t>
            </a:r>
            <a:r>
              <a:rPr kumimoji="1" lang="en-US" altLang="ja-JP" sz="28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sym typeface="ヒラギノ丸ゴ Pro W4" charset="-128"/>
              </a:rPr>
              <a:t>(AKC)</a:t>
            </a:r>
            <a:endParaRPr kumimoji="1" lang="ja-JP" altLang="en-US" sz="28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5883646A-E2B1-48FC-B9C3-45E8A10EC0E9}"/>
              </a:ext>
            </a:extLst>
          </p:cNvPr>
          <p:cNvSpPr txBox="1"/>
          <p:nvPr/>
        </p:nvSpPr>
        <p:spPr>
          <a:xfrm>
            <a:off x="1589889" y="3709626"/>
            <a:ext cx="28083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眼瞼結膜乳頭</a:t>
            </a:r>
          </a:p>
        </p:txBody>
      </p:sp>
      <p:sp>
        <p:nvSpPr>
          <p:cNvPr id="10" name="テキスト ボックス 9">
            <a:extLst>
              <a:ext uri="{FF2B5EF4-FFF2-40B4-BE49-F238E27FC236}">
                <a16:creationId xmlns:a16="http://schemas.microsoft.com/office/drawing/2014/main" id="{F1DCDBD0-7ABA-43C8-8608-9EBF3CD3BC7C}"/>
              </a:ext>
            </a:extLst>
          </p:cNvPr>
          <p:cNvSpPr txBox="1"/>
          <p:nvPr/>
        </p:nvSpPr>
        <p:spPr>
          <a:xfrm>
            <a:off x="5271632" y="3709626"/>
            <a:ext cx="2736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角膜上皮障害</a:t>
            </a:r>
          </a:p>
        </p:txBody>
      </p:sp>
      <p:pic>
        <p:nvPicPr>
          <p:cNvPr id="11" name="Picture 6">
            <a:extLst>
              <a:ext uri="{FF2B5EF4-FFF2-40B4-BE49-F238E27FC236}">
                <a16:creationId xmlns:a16="http://schemas.microsoft.com/office/drawing/2014/main" id="{2457F7AD-59EE-4992-8115-2C9AE84375DE}"/>
              </a:ext>
            </a:extLst>
          </p:cNvPr>
          <p:cNvPicPr>
            <a:picLocks noChangeAspect="1" noChangeArrowheads="1"/>
          </p:cNvPicPr>
          <p:nvPr/>
        </p:nvPicPr>
        <p:blipFill>
          <a:blip r:embed="rId3" cstate="print"/>
          <a:srcRect/>
          <a:stretch>
            <a:fillRect/>
          </a:stretch>
        </p:blipFill>
        <p:spPr bwMode="auto">
          <a:xfrm>
            <a:off x="5178653" y="4183261"/>
            <a:ext cx="2922263" cy="1983170"/>
          </a:xfrm>
          <a:prstGeom prst="rect">
            <a:avLst/>
          </a:prstGeom>
          <a:noFill/>
          <a:ln w="9525">
            <a:noFill/>
            <a:miter lim="800000"/>
            <a:headEnd/>
            <a:tailEnd/>
          </a:ln>
        </p:spPr>
      </p:pic>
    </p:spTree>
    <p:extLst>
      <p:ext uri="{BB962C8B-B14F-4D97-AF65-F5344CB8AC3E}">
        <p14:creationId xmlns:p14="http://schemas.microsoft.com/office/powerpoint/2010/main" val="3814211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9C1623C-445B-A689-83D7-668A5F6B60D4}"/>
              </a:ext>
            </a:extLst>
          </p:cNvPr>
          <p:cNvGrpSpPr/>
          <p:nvPr/>
        </p:nvGrpSpPr>
        <p:grpSpPr>
          <a:xfrm>
            <a:off x="58655" y="341388"/>
            <a:ext cx="9019058" cy="6440316"/>
            <a:chOff x="58655" y="341388"/>
            <a:chExt cx="9019058" cy="6440316"/>
          </a:xfrm>
        </p:grpSpPr>
        <p:sp>
          <p:nvSpPr>
            <p:cNvPr id="4" name="正方形/長方形 3">
              <a:extLst>
                <a:ext uri="{FF2B5EF4-FFF2-40B4-BE49-F238E27FC236}">
                  <a16:creationId xmlns:a16="http://schemas.microsoft.com/office/drawing/2014/main" id="{DDAFD383-AF79-6F97-C087-073730ED4784}"/>
                </a:ext>
              </a:extLst>
            </p:cNvPr>
            <p:cNvSpPr/>
            <p:nvPr/>
          </p:nvSpPr>
          <p:spPr>
            <a:xfrm>
              <a:off x="6144795" y="6504705"/>
              <a:ext cx="2932918" cy="276999"/>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Nunomura</a:t>
              </a:r>
              <a:r>
                <a:rPr kumimoji="1" lang="en-US" altLang="ja-JP" sz="1200" b="0" i="1"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J Allergy Clin Immunol</a:t>
              </a:r>
              <a:r>
                <a:rPr kumimoji="1" lang="en-GB" altLang="ja-JP"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2021</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endParaRPr>
            </a:p>
          </p:txBody>
        </p:sp>
        <p:grpSp>
          <p:nvGrpSpPr>
            <p:cNvPr id="17" name="グループ化 16">
              <a:extLst>
                <a:ext uri="{FF2B5EF4-FFF2-40B4-BE49-F238E27FC236}">
                  <a16:creationId xmlns:a16="http://schemas.microsoft.com/office/drawing/2014/main" id="{A4A98937-63F9-D64D-2047-B0EBA63BCE29}"/>
                </a:ext>
              </a:extLst>
            </p:cNvPr>
            <p:cNvGrpSpPr/>
            <p:nvPr/>
          </p:nvGrpSpPr>
          <p:grpSpPr>
            <a:xfrm>
              <a:off x="58655" y="1368716"/>
              <a:ext cx="4119208" cy="4120568"/>
              <a:chOff x="58655" y="1626480"/>
              <a:chExt cx="4119208" cy="4120568"/>
            </a:xfrm>
          </p:grpSpPr>
          <p:pic>
            <p:nvPicPr>
              <p:cNvPr id="9" name="図 8" descr="ダイアグラム, 概略図&#10;&#10;自動的に生成された説明">
                <a:extLst>
                  <a:ext uri="{FF2B5EF4-FFF2-40B4-BE49-F238E27FC236}">
                    <a16:creationId xmlns:a16="http://schemas.microsoft.com/office/drawing/2014/main" id="{E65255F7-64C3-8CD7-A99D-6CFEFBBBBC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655" y="1626480"/>
                <a:ext cx="4119208" cy="4120568"/>
              </a:xfrm>
              <a:prstGeom prst="rect">
                <a:avLst/>
              </a:prstGeom>
            </p:spPr>
          </p:pic>
          <p:sp>
            <p:nvSpPr>
              <p:cNvPr id="14" name="テキスト ボックス 13">
                <a:extLst>
                  <a:ext uri="{FF2B5EF4-FFF2-40B4-BE49-F238E27FC236}">
                    <a16:creationId xmlns:a16="http://schemas.microsoft.com/office/drawing/2014/main" id="{C98E36DC-AA2B-6A47-2841-7D0D75CB070C}"/>
                  </a:ext>
                </a:extLst>
              </p:cNvPr>
              <p:cNvSpPr txBox="1"/>
              <p:nvPr/>
            </p:nvSpPr>
            <p:spPr>
              <a:xfrm>
                <a:off x="2290602" y="2262793"/>
                <a:ext cx="1547130" cy="369332"/>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マウス</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2F2BEFA9-CC8B-FF22-F04B-32C80065B238}"/>
                  </a:ext>
                </a:extLst>
              </p:cNvPr>
              <p:cNvSpPr txBox="1"/>
              <p:nvPr/>
            </p:nvSpPr>
            <p:spPr>
              <a:xfrm>
                <a:off x="260131" y="2262793"/>
                <a:ext cx="2144110" cy="369332"/>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コントロールマウス</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nvGrpSpPr>
            <p:cNvPr id="18" name="グループ化 17">
              <a:extLst>
                <a:ext uri="{FF2B5EF4-FFF2-40B4-BE49-F238E27FC236}">
                  <a16:creationId xmlns:a16="http://schemas.microsoft.com/office/drawing/2014/main" id="{ED159AF6-9635-658E-7753-D3BCE6AA94D9}"/>
                </a:ext>
              </a:extLst>
            </p:cNvPr>
            <p:cNvGrpSpPr/>
            <p:nvPr/>
          </p:nvGrpSpPr>
          <p:grpSpPr>
            <a:xfrm>
              <a:off x="4221070" y="1624406"/>
              <a:ext cx="4662799" cy="3609188"/>
              <a:chOff x="4177863" y="1530370"/>
              <a:chExt cx="4662799" cy="3609188"/>
            </a:xfrm>
          </p:grpSpPr>
          <p:pic>
            <p:nvPicPr>
              <p:cNvPr id="6" name="図 5">
                <a:extLst>
                  <a:ext uri="{FF2B5EF4-FFF2-40B4-BE49-F238E27FC236}">
                    <a16:creationId xmlns:a16="http://schemas.microsoft.com/office/drawing/2014/main" id="{0BA81CC3-2EA2-D480-19DA-6658D6497A5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177863" y="1992761"/>
                <a:ext cx="2216857" cy="1365213"/>
              </a:xfrm>
              <a:prstGeom prst="rect">
                <a:avLst/>
              </a:prstGeom>
            </p:spPr>
          </p:pic>
          <p:pic>
            <p:nvPicPr>
              <p:cNvPr id="7" name="図 6">
                <a:extLst>
                  <a:ext uri="{FF2B5EF4-FFF2-40B4-BE49-F238E27FC236}">
                    <a16:creationId xmlns:a16="http://schemas.microsoft.com/office/drawing/2014/main" id="{75E6E23B-2EF9-8C7A-7A89-46C6143F1A7C}"/>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a:off x="6646897" y="1992761"/>
                <a:ext cx="2193764" cy="1365213"/>
              </a:xfrm>
              <a:prstGeom prst="rect">
                <a:avLst/>
              </a:prstGeom>
            </p:spPr>
          </p:pic>
          <p:sp>
            <p:nvSpPr>
              <p:cNvPr id="26" name="テキスト ボックス 25">
                <a:extLst>
                  <a:ext uri="{FF2B5EF4-FFF2-40B4-BE49-F238E27FC236}">
                    <a16:creationId xmlns:a16="http://schemas.microsoft.com/office/drawing/2014/main" id="{B6AEF23C-04F8-8A8A-8AF6-2F280115B70F}"/>
                  </a:ext>
                </a:extLst>
              </p:cNvPr>
              <p:cNvSpPr txBox="1"/>
              <p:nvPr/>
            </p:nvSpPr>
            <p:spPr>
              <a:xfrm>
                <a:off x="6941839" y="1530370"/>
                <a:ext cx="1603879" cy="369332"/>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マウス</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26">
                <a:extLst>
                  <a:ext uri="{FF2B5EF4-FFF2-40B4-BE49-F238E27FC236}">
                    <a16:creationId xmlns:a16="http://schemas.microsoft.com/office/drawing/2014/main" id="{7BC7A97E-5EFB-0894-0B35-6420CDD03AC8}"/>
                  </a:ext>
                </a:extLst>
              </p:cNvPr>
              <p:cNvSpPr txBox="1"/>
              <p:nvPr/>
            </p:nvSpPr>
            <p:spPr>
              <a:xfrm>
                <a:off x="4240924" y="1530370"/>
                <a:ext cx="2153796" cy="369332"/>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コントロールマウス</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1" name="図 10">
                <a:extLst>
                  <a:ext uri="{FF2B5EF4-FFF2-40B4-BE49-F238E27FC236}">
                    <a16:creationId xmlns:a16="http://schemas.microsoft.com/office/drawing/2014/main" id="{FA24B90F-2B36-F90A-E402-B094D723AE83}"/>
                  </a:ext>
                </a:extLst>
              </p:cNvPr>
              <p:cNvPicPr>
                <a:picLocks noChangeAspect="1"/>
              </p:cNvPicPr>
              <p:nvPr/>
            </p:nvPicPr>
            <p:blipFill>
              <a:blip r:embed="rId7"/>
              <a:stretch>
                <a:fillRect/>
              </a:stretch>
            </p:blipFill>
            <p:spPr>
              <a:xfrm>
                <a:off x="4177863" y="3544093"/>
                <a:ext cx="2216857" cy="1595465"/>
              </a:xfrm>
              <a:prstGeom prst="rect">
                <a:avLst/>
              </a:prstGeom>
            </p:spPr>
          </p:pic>
          <p:pic>
            <p:nvPicPr>
              <p:cNvPr id="12" name="図 11">
                <a:extLst>
                  <a:ext uri="{FF2B5EF4-FFF2-40B4-BE49-F238E27FC236}">
                    <a16:creationId xmlns:a16="http://schemas.microsoft.com/office/drawing/2014/main" id="{7570ACF3-EA6D-9F39-25A1-E832F38AC080}"/>
                  </a:ext>
                </a:extLst>
              </p:cNvPr>
              <p:cNvPicPr>
                <a:picLocks noChangeAspect="1"/>
              </p:cNvPicPr>
              <p:nvPr/>
            </p:nvPicPr>
            <p:blipFill>
              <a:blip r:embed="rId8"/>
              <a:stretch>
                <a:fillRect/>
              </a:stretch>
            </p:blipFill>
            <p:spPr>
              <a:xfrm>
                <a:off x="6646898" y="3544092"/>
                <a:ext cx="2193764" cy="1595465"/>
              </a:xfrm>
              <a:prstGeom prst="rect">
                <a:avLst/>
              </a:prstGeom>
            </p:spPr>
          </p:pic>
        </p:grpSp>
        <p:sp>
          <p:nvSpPr>
            <p:cNvPr id="5" name="正方形/長方形 4">
              <a:extLst>
                <a:ext uri="{FF2B5EF4-FFF2-40B4-BE49-F238E27FC236}">
                  <a16:creationId xmlns:a16="http://schemas.microsoft.com/office/drawing/2014/main" id="{E1979B84-D54A-3DC9-A70D-8FC703E47DF3}"/>
                </a:ext>
              </a:extLst>
            </p:cNvPr>
            <p:cNvSpPr/>
            <p:nvPr/>
          </p:nvSpPr>
          <p:spPr>
            <a:xfrm>
              <a:off x="260131" y="341388"/>
              <a:ext cx="8623738"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sym typeface="ヒラギノ丸ゴ Pro W4" charset="-128"/>
                </a:rPr>
                <a:t>アトピー角結膜炎のモデルとなるマウスの作製</a:t>
              </a:r>
              <a:endParaRPr kumimoji="0" lang="en-US" altLang="ja-JP" sz="2800" b="0" i="0" u="none" strike="noStrike" kern="1200" cap="none" spc="0" normalizeH="0" baseline="0" noProof="0" dirty="0">
                <a:ln>
                  <a:noFill/>
                </a:ln>
                <a:solidFill>
                  <a:srgbClr val="2F33A9"/>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Tree>
    <p:extLst>
      <p:ext uri="{BB962C8B-B14F-4D97-AF65-F5344CB8AC3E}">
        <p14:creationId xmlns:p14="http://schemas.microsoft.com/office/powerpoint/2010/main" val="294723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a:extLst>
              <a:ext uri="{FF2B5EF4-FFF2-40B4-BE49-F238E27FC236}">
                <a16:creationId xmlns:a16="http://schemas.microsoft.com/office/drawing/2014/main" id="{09F9A69F-1617-E4DE-7F3F-2122D05C8505}"/>
              </a:ext>
            </a:extLst>
          </p:cNvPr>
          <p:cNvGrpSpPr/>
          <p:nvPr/>
        </p:nvGrpSpPr>
        <p:grpSpPr>
          <a:xfrm>
            <a:off x="6227343" y="5358859"/>
            <a:ext cx="2028580" cy="1064492"/>
            <a:chOff x="172931" y="5527701"/>
            <a:chExt cx="2302428" cy="1145028"/>
          </a:xfrm>
        </p:grpSpPr>
        <p:grpSp>
          <p:nvGrpSpPr>
            <p:cNvPr id="46" name="グループ化 45">
              <a:extLst>
                <a:ext uri="{FF2B5EF4-FFF2-40B4-BE49-F238E27FC236}">
                  <a16:creationId xmlns:a16="http://schemas.microsoft.com/office/drawing/2014/main" id="{C05CC300-D9C6-8454-3A62-D2131D5A6160}"/>
                </a:ext>
              </a:extLst>
            </p:cNvPr>
            <p:cNvGrpSpPr/>
            <p:nvPr/>
          </p:nvGrpSpPr>
          <p:grpSpPr>
            <a:xfrm>
              <a:off x="172931" y="5561118"/>
              <a:ext cx="2302428" cy="1111611"/>
              <a:chOff x="6553823" y="2142255"/>
              <a:chExt cx="2286000" cy="1166683"/>
            </a:xfrm>
          </p:grpSpPr>
          <p:pic>
            <p:nvPicPr>
              <p:cNvPr id="48" name="図 47">
                <a:extLst>
                  <a:ext uri="{FF2B5EF4-FFF2-40B4-BE49-F238E27FC236}">
                    <a16:creationId xmlns:a16="http://schemas.microsoft.com/office/drawing/2014/main" id="{25E450E5-99F9-6C6E-14DF-64C476546B7D}"/>
                  </a:ext>
                </a:extLst>
              </p:cNvPr>
              <p:cNvPicPr>
                <a:picLocks noChangeAspect="1"/>
              </p:cNvPicPr>
              <p:nvPr/>
            </p:nvPicPr>
            <p:blipFill>
              <a:blip r:embed="rId4"/>
              <a:stretch>
                <a:fillRect/>
              </a:stretch>
            </p:blipFill>
            <p:spPr>
              <a:xfrm>
                <a:off x="6553823" y="2407238"/>
                <a:ext cx="2286000" cy="901700"/>
              </a:xfrm>
              <a:prstGeom prst="rect">
                <a:avLst/>
              </a:prstGeom>
            </p:spPr>
          </p:pic>
          <p:sp>
            <p:nvSpPr>
              <p:cNvPr id="49" name="テキスト ボックス 48">
                <a:extLst>
                  <a:ext uri="{FF2B5EF4-FFF2-40B4-BE49-F238E27FC236}">
                    <a16:creationId xmlns:a16="http://schemas.microsoft.com/office/drawing/2014/main" id="{A021BBBF-7CE2-DEC7-4402-7491E876019F}"/>
                  </a:ext>
                </a:extLst>
              </p:cNvPr>
              <p:cNvSpPr txBox="1"/>
              <p:nvPr/>
            </p:nvSpPr>
            <p:spPr>
              <a:xfrm>
                <a:off x="7374459" y="2142255"/>
                <a:ext cx="644728"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HG丸ｺﾞｼｯｸM-PRO" charset="0"/>
                    <a:cs typeface="Arial" panose="020B0604020202020204" pitchFamily="34" charset="0"/>
                  </a:rPr>
                  <a:t>CP4715</a:t>
                </a:r>
                <a:endPar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HG丸ｺﾞｼｯｸM-PRO" charset="0"/>
                  <a:cs typeface="Arial" panose="020B0604020202020204" pitchFamily="34" charset="0"/>
                </a:endParaRPr>
              </a:p>
            </p:txBody>
          </p:sp>
        </p:grpSp>
        <p:sp>
          <p:nvSpPr>
            <p:cNvPr id="47" name="正方形/長方形 46">
              <a:extLst>
                <a:ext uri="{FF2B5EF4-FFF2-40B4-BE49-F238E27FC236}">
                  <a16:creationId xmlns:a16="http://schemas.microsoft.com/office/drawing/2014/main" id="{513AC04A-A880-4847-693B-C1E2F55EE195}"/>
                </a:ext>
              </a:extLst>
            </p:cNvPr>
            <p:cNvSpPr/>
            <p:nvPr/>
          </p:nvSpPr>
          <p:spPr>
            <a:xfrm>
              <a:off x="1063670" y="5527701"/>
              <a:ext cx="570388" cy="297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sp>
        <p:nvSpPr>
          <p:cNvPr id="5507" name="Text Box 59">
            <a:extLst>
              <a:ext uri="{FF2B5EF4-FFF2-40B4-BE49-F238E27FC236}">
                <a16:creationId xmlns:a16="http://schemas.microsoft.com/office/drawing/2014/main" id="{EAA955FF-4609-BA4C-BBB4-72FFC929C587}"/>
              </a:ext>
            </a:extLst>
          </p:cNvPr>
          <p:cNvSpPr txBox="1">
            <a:spLocks noChangeArrowheads="1"/>
          </p:cNvSpPr>
          <p:nvPr/>
        </p:nvSpPr>
        <p:spPr bwMode="auto">
          <a:xfrm>
            <a:off x="759685" y="132359"/>
            <a:ext cx="7805057" cy="523220"/>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2800" b="0" i="0" u="none" strike="noStrike" kern="1200" cap="none" spc="0" normalizeH="0" baseline="0" noProof="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研究成果のまとめ</a:t>
            </a:r>
            <a:endParaRPr kumimoji="0" lang="en-US" altLang="ja-JP" sz="28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20" name="直線コネクタ 19">
            <a:extLst>
              <a:ext uri="{FF2B5EF4-FFF2-40B4-BE49-F238E27FC236}">
                <a16:creationId xmlns:a16="http://schemas.microsoft.com/office/drawing/2014/main" id="{4D362802-4A17-B6B6-3E8B-1E84D6EC397C}"/>
              </a:ext>
            </a:extLst>
          </p:cNvPr>
          <p:cNvCxnSpPr>
            <a:cxnSpLocks/>
          </p:cNvCxnSpPr>
          <p:nvPr/>
        </p:nvCxnSpPr>
        <p:spPr>
          <a:xfrm flipV="1">
            <a:off x="4345534" y="1473057"/>
            <a:ext cx="802144" cy="917888"/>
          </a:xfrm>
          <a:prstGeom prst="line">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9B993B9-2BDE-40AD-3308-1B22B27A5500}"/>
              </a:ext>
            </a:extLst>
          </p:cNvPr>
          <p:cNvCxnSpPr>
            <a:cxnSpLocks/>
          </p:cNvCxnSpPr>
          <p:nvPr/>
        </p:nvCxnSpPr>
        <p:spPr>
          <a:xfrm>
            <a:off x="4356425" y="2798715"/>
            <a:ext cx="791253" cy="1099524"/>
          </a:xfrm>
          <a:prstGeom prst="line">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F4298772-51B9-96E0-BEDB-C581FA9373E3}"/>
              </a:ext>
            </a:extLst>
          </p:cNvPr>
          <p:cNvPicPr>
            <a:picLocks noChangeAspect="1"/>
          </p:cNvPicPr>
          <p:nvPr/>
        </p:nvPicPr>
        <p:blipFill>
          <a:blip r:embed="rId5"/>
          <a:stretch>
            <a:fillRect/>
          </a:stretch>
        </p:blipFill>
        <p:spPr>
          <a:xfrm>
            <a:off x="423163" y="1334464"/>
            <a:ext cx="3781072" cy="2248545"/>
          </a:xfrm>
          <a:prstGeom prst="rect">
            <a:avLst/>
          </a:prstGeom>
        </p:spPr>
      </p:pic>
      <p:pic>
        <p:nvPicPr>
          <p:cNvPr id="29" name="図 28">
            <a:extLst>
              <a:ext uri="{FF2B5EF4-FFF2-40B4-BE49-F238E27FC236}">
                <a16:creationId xmlns:a16="http://schemas.microsoft.com/office/drawing/2014/main" id="{A2D464B5-C21F-47BC-D335-8BE82F574B9D}"/>
              </a:ext>
            </a:extLst>
          </p:cNvPr>
          <p:cNvPicPr>
            <a:picLocks noChangeAspect="1"/>
          </p:cNvPicPr>
          <p:nvPr/>
        </p:nvPicPr>
        <p:blipFill>
          <a:blip r:embed="rId6"/>
          <a:stretch>
            <a:fillRect/>
          </a:stretch>
        </p:blipFill>
        <p:spPr>
          <a:xfrm>
            <a:off x="5458202" y="966895"/>
            <a:ext cx="3566863" cy="1408453"/>
          </a:xfrm>
          <a:prstGeom prst="rect">
            <a:avLst/>
          </a:prstGeom>
        </p:spPr>
      </p:pic>
      <p:grpSp>
        <p:nvGrpSpPr>
          <p:cNvPr id="39" name="グループ化 38">
            <a:extLst>
              <a:ext uri="{FF2B5EF4-FFF2-40B4-BE49-F238E27FC236}">
                <a16:creationId xmlns:a16="http://schemas.microsoft.com/office/drawing/2014/main" id="{6F5A8279-ED7E-0553-5FF4-89FB280217CF}"/>
              </a:ext>
            </a:extLst>
          </p:cNvPr>
          <p:cNvGrpSpPr/>
          <p:nvPr/>
        </p:nvGrpSpPr>
        <p:grpSpPr>
          <a:xfrm>
            <a:off x="3642800" y="948566"/>
            <a:ext cx="1660140" cy="418400"/>
            <a:chOff x="3180313" y="1884188"/>
            <a:chExt cx="1660140" cy="418400"/>
          </a:xfrm>
        </p:grpSpPr>
        <p:sp>
          <p:nvSpPr>
            <p:cNvPr id="30" name="テキスト ボックス 29">
              <a:extLst>
                <a:ext uri="{FF2B5EF4-FFF2-40B4-BE49-F238E27FC236}">
                  <a16:creationId xmlns:a16="http://schemas.microsoft.com/office/drawing/2014/main" id="{F4B723E9-D74C-024E-B359-A22194050C93}"/>
                </a:ext>
              </a:extLst>
            </p:cNvPr>
            <p:cNvSpPr txBox="1"/>
            <p:nvPr/>
          </p:nvSpPr>
          <p:spPr>
            <a:xfrm>
              <a:off x="3180313" y="1908722"/>
              <a:ext cx="166014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ペリオスチン</a:t>
              </a:r>
            </a:p>
          </p:txBody>
        </p:sp>
        <p:cxnSp>
          <p:nvCxnSpPr>
            <p:cNvPr id="32" name="直線コネクタ 31">
              <a:extLst>
                <a:ext uri="{FF2B5EF4-FFF2-40B4-BE49-F238E27FC236}">
                  <a16:creationId xmlns:a16="http://schemas.microsoft.com/office/drawing/2014/main" id="{5148026D-7B43-42CB-EC70-4196BA502982}"/>
                </a:ext>
              </a:extLst>
            </p:cNvPr>
            <p:cNvCxnSpPr/>
            <p:nvPr/>
          </p:nvCxnSpPr>
          <p:spPr>
            <a:xfrm>
              <a:off x="3462911" y="1884188"/>
              <a:ext cx="1174531" cy="418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F187A293-391D-96B6-26DB-9A6DF7492879}"/>
                </a:ext>
              </a:extLst>
            </p:cNvPr>
            <p:cNvCxnSpPr>
              <a:cxnSpLocks/>
            </p:cNvCxnSpPr>
            <p:nvPr/>
          </p:nvCxnSpPr>
          <p:spPr>
            <a:xfrm flipV="1">
              <a:off x="3462911" y="1884188"/>
              <a:ext cx="1174531" cy="418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テキスト ボックス 40">
            <a:extLst>
              <a:ext uri="{FF2B5EF4-FFF2-40B4-BE49-F238E27FC236}">
                <a16:creationId xmlns:a16="http://schemas.microsoft.com/office/drawing/2014/main" id="{AD4E156A-48E8-885E-74F3-2BC63C4429EB}"/>
              </a:ext>
            </a:extLst>
          </p:cNvPr>
          <p:cNvSpPr txBox="1"/>
          <p:nvPr/>
        </p:nvSpPr>
        <p:spPr>
          <a:xfrm>
            <a:off x="3798062" y="3621447"/>
            <a:ext cx="122971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CP4715</a:t>
            </a: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4" name="図 43">
            <a:extLst>
              <a:ext uri="{FF2B5EF4-FFF2-40B4-BE49-F238E27FC236}">
                <a16:creationId xmlns:a16="http://schemas.microsoft.com/office/drawing/2014/main" id="{4DC8D7B3-2234-811E-DA73-51D422ECB3B4}"/>
              </a:ext>
            </a:extLst>
          </p:cNvPr>
          <p:cNvPicPr>
            <a:picLocks noChangeAspect="1"/>
          </p:cNvPicPr>
          <p:nvPr/>
        </p:nvPicPr>
        <p:blipFill>
          <a:blip r:embed="rId7"/>
          <a:stretch>
            <a:fillRect/>
          </a:stretch>
        </p:blipFill>
        <p:spPr>
          <a:xfrm>
            <a:off x="5439400" y="3079986"/>
            <a:ext cx="3585665" cy="1685263"/>
          </a:xfrm>
          <a:prstGeom prst="rect">
            <a:avLst/>
          </a:prstGeom>
        </p:spPr>
      </p:pic>
      <p:pic>
        <p:nvPicPr>
          <p:cNvPr id="2" name="無題のビデオ ‐ Clipchampで作成">
            <a:hlinkClick r:id="" action="ppaction://media"/>
            <a:extLst>
              <a:ext uri="{FF2B5EF4-FFF2-40B4-BE49-F238E27FC236}">
                <a16:creationId xmlns:a16="http://schemas.microsoft.com/office/drawing/2014/main" id="{59F8FB95-4638-91D5-395B-64FEAE22459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2789" y="4107495"/>
            <a:ext cx="3960128" cy="2227572"/>
          </a:xfrm>
          <a:prstGeom prst="rect">
            <a:avLst/>
          </a:prstGeom>
        </p:spPr>
      </p:pic>
      <p:sp>
        <p:nvSpPr>
          <p:cNvPr id="3" name="テキスト ボックス 2">
            <a:extLst>
              <a:ext uri="{FF2B5EF4-FFF2-40B4-BE49-F238E27FC236}">
                <a16:creationId xmlns:a16="http://schemas.microsoft.com/office/drawing/2014/main" id="{D5843572-81C2-85CC-E693-711F845D89FC}"/>
              </a:ext>
            </a:extLst>
          </p:cNvPr>
          <p:cNvSpPr txBox="1"/>
          <p:nvPr/>
        </p:nvSpPr>
        <p:spPr>
          <a:xfrm>
            <a:off x="6761875" y="5111469"/>
            <a:ext cx="122971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CP4715</a:t>
            </a: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542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57154-686F-3977-4469-A9E1199F9D43}"/>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68328761-E19B-F959-D9C3-E6DE050459FD}"/>
              </a:ext>
            </a:extLst>
          </p:cNvPr>
          <p:cNvGrpSpPr/>
          <p:nvPr/>
        </p:nvGrpSpPr>
        <p:grpSpPr>
          <a:xfrm>
            <a:off x="16430" y="58753"/>
            <a:ext cx="9277243" cy="6776468"/>
            <a:chOff x="16430" y="58753"/>
            <a:chExt cx="9277243" cy="6776468"/>
          </a:xfrm>
        </p:grpSpPr>
        <p:sp>
          <p:nvSpPr>
            <p:cNvPr id="2" name="正方形/長方形 1">
              <a:extLst>
                <a:ext uri="{FF2B5EF4-FFF2-40B4-BE49-F238E27FC236}">
                  <a16:creationId xmlns:a16="http://schemas.microsoft.com/office/drawing/2014/main" id="{1FB505C3-BCA4-9FF9-14F6-548CEC79051A}"/>
                </a:ext>
              </a:extLst>
            </p:cNvPr>
            <p:cNvSpPr/>
            <p:nvPr/>
          </p:nvSpPr>
          <p:spPr>
            <a:xfrm>
              <a:off x="16430" y="58753"/>
              <a:ext cx="9277243" cy="543803"/>
            </a:xfrm>
            <a:prstGeom prst="rect">
              <a:avLst/>
            </a:prstGeom>
          </p:spPr>
          <p:txBody>
            <a:bodyPr wrap="square">
              <a:spAutoFit/>
            </a:bodyPr>
            <a:lstStyle/>
            <a:p>
              <a:pPr marL="0" marR="0" lvl="0" indent="0" algn="ctr" defTabSz="685800" rtl="0" eaLnBrk="1" fontAlgn="auto" latinLnBrk="0" hangingPunct="1">
                <a:lnSpc>
                  <a:spcPts val="4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2F33A9"/>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ペリオスチンを欠損すると眼の炎症が改善する</a:t>
              </a:r>
              <a:endParaRPr kumimoji="1" lang="en-US" altLang="ja-JP" sz="2400" b="0" i="0" u="none" strike="noStrike" kern="1200" cap="none" spc="0" normalizeH="0" baseline="0" noProof="0" dirty="0">
                <a:ln>
                  <a:noFill/>
                </a:ln>
                <a:solidFill>
                  <a:srgbClr val="2F33A9"/>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5" name="グループ化 4">
              <a:extLst>
                <a:ext uri="{FF2B5EF4-FFF2-40B4-BE49-F238E27FC236}">
                  <a16:creationId xmlns:a16="http://schemas.microsoft.com/office/drawing/2014/main" id="{A2EC5B18-A90F-97C9-967B-EC30419A6915}"/>
                </a:ext>
              </a:extLst>
            </p:cNvPr>
            <p:cNvGrpSpPr/>
            <p:nvPr/>
          </p:nvGrpSpPr>
          <p:grpSpPr>
            <a:xfrm>
              <a:off x="421942" y="1116790"/>
              <a:ext cx="4316344" cy="2799753"/>
              <a:chOff x="1858498" y="4039038"/>
              <a:chExt cx="4316344" cy="2799753"/>
            </a:xfrm>
          </p:grpSpPr>
          <p:sp>
            <p:nvSpPr>
              <p:cNvPr id="17" name="テキスト ボックス 16">
                <a:extLst>
                  <a:ext uri="{FF2B5EF4-FFF2-40B4-BE49-F238E27FC236}">
                    <a16:creationId xmlns:a16="http://schemas.microsoft.com/office/drawing/2014/main" id="{001AFFE6-9DA8-AD6E-6EE9-DE2CEEBE6163}"/>
                  </a:ext>
                </a:extLst>
              </p:cNvPr>
              <p:cNvSpPr txBox="1"/>
              <p:nvPr/>
            </p:nvSpPr>
            <p:spPr>
              <a:xfrm>
                <a:off x="3896172" y="6531014"/>
                <a:ext cx="727482"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週齢</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F5126CA2-37E6-D012-785C-6786A66D24D9}"/>
                  </a:ext>
                </a:extLst>
              </p:cNvPr>
              <p:cNvSpPr txBox="1"/>
              <p:nvPr/>
            </p:nvSpPr>
            <p:spPr>
              <a:xfrm rot="16200000">
                <a:off x="871933" y="5025603"/>
                <a:ext cx="2280907" cy="307777"/>
              </a:xfrm>
              <a:prstGeom prst="rect">
                <a:avLst/>
              </a:prstGeom>
              <a:solidFill>
                <a:schemeClr val="bg1"/>
              </a:solidFill>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角結膜炎の発症頻度</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9" name="図 18" descr="グラフ, 散布図&#10;&#10;自動的に生成された説明">
                <a:extLst>
                  <a:ext uri="{FF2B5EF4-FFF2-40B4-BE49-F238E27FC236}">
                    <a16:creationId xmlns:a16="http://schemas.microsoft.com/office/drawing/2014/main" id="{2F27099C-D017-C0D4-254B-9C29F9E4A1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36637" y="4084792"/>
                <a:ext cx="3554971" cy="2280907"/>
              </a:xfrm>
              <a:prstGeom prst="rect">
                <a:avLst/>
              </a:prstGeom>
            </p:spPr>
          </p:pic>
          <p:sp>
            <p:nvSpPr>
              <p:cNvPr id="20" name="テキスト ボックス 19">
                <a:extLst>
                  <a:ext uri="{FF2B5EF4-FFF2-40B4-BE49-F238E27FC236}">
                    <a16:creationId xmlns:a16="http://schemas.microsoft.com/office/drawing/2014/main" id="{1C2A2AC7-26E7-4B11-43AE-7BE681A73F8D}"/>
                  </a:ext>
                </a:extLst>
              </p:cNvPr>
              <p:cNvSpPr txBox="1"/>
              <p:nvPr/>
            </p:nvSpPr>
            <p:spPr>
              <a:xfrm>
                <a:off x="2488636" y="6290541"/>
                <a:ext cx="230297" cy="307777"/>
              </a:xfrm>
              <a:prstGeom prst="rect">
                <a:avLst/>
              </a:prstGeom>
              <a:solidFill>
                <a:schemeClr val="bg1"/>
              </a:solidFill>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9D9718EC-1E5A-DF24-995D-A8ADB154CC58}"/>
                  </a:ext>
                </a:extLst>
              </p:cNvPr>
              <p:cNvSpPr txBox="1"/>
              <p:nvPr/>
            </p:nvSpPr>
            <p:spPr>
              <a:xfrm>
                <a:off x="3086883" y="6290541"/>
                <a:ext cx="433650" cy="307777"/>
              </a:xfrm>
              <a:prstGeom prst="rect">
                <a:avLst/>
              </a:prstGeom>
              <a:solidFill>
                <a:schemeClr val="bg1"/>
              </a:solidFill>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549122A9-335D-78D2-A3B9-EBCEB9DE2F29}"/>
                  </a:ext>
                </a:extLst>
              </p:cNvPr>
              <p:cNvSpPr txBox="1"/>
              <p:nvPr/>
            </p:nvSpPr>
            <p:spPr>
              <a:xfrm>
                <a:off x="3784655" y="6290541"/>
                <a:ext cx="398000" cy="307777"/>
              </a:xfrm>
              <a:prstGeom prst="rect">
                <a:avLst/>
              </a:prstGeom>
              <a:solidFill>
                <a:schemeClr val="bg1"/>
              </a:solidFill>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B1AFF9C2-5D51-312C-2C49-62245817C1B3}"/>
                  </a:ext>
                </a:extLst>
              </p:cNvPr>
              <p:cNvSpPr txBox="1"/>
              <p:nvPr/>
            </p:nvSpPr>
            <p:spPr>
              <a:xfrm>
                <a:off x="4430071" y="6271363"/>
                <a:ext cx="394399" cy="307777"/>
              </a:xfrm>
              <a:prstGeom prst="rect">
                <a:avLst/>
              </a:prstGeom>
              <a:solidFill>
                <a:schemeClr val="bg1"/>
              </a:solidFill>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374A78DE-A5A5-00C3-D8B1-134E0169C12F}"/>
                  </a:ext>
                </a:extLst>
              </p:cNvPr>
              <p:cNvSpPr txBox="1"/>
              <p:nvPr/>
            </p:nvSpPr>
            <p:spPr>
              <a:xfrm>
                <a:off x="5054271" y="6268341"/>
                <a:ext cx="433650" cy="307777"/>
              </a:xfrm>
              <a:prstGeom prst="rect">
                <a:avLst/>
              </a:prstGeom>
              <a:solidFill>
                <a:schemeClr val="bg1"/>
              </a:solidFill>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40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33">
                <a:extLst>
                  <a:ext uri="{FF2B5EF4-FFF2-40B4-BE49-F238E27FC236}">
                    <a16:creationId xmlns:a16="http://schemas.microsoft.com/office/drawing/2014/main" id="{9026E6B1-A333-0C55-3758-E1959AE20D60}"/>
                  </a:ext>
                </a:extLst>
              </p:cNvPr>
              <p:cNvSpPr txBox="1"/>
              <p:nvPr/>
            </p:nvSpPr>
            <p:spPr>
              <a:xfrm>
                <a:off x="5712725" y="6290541"/>
                <a:ext cx="462117" cy="307777"/>
              </a:xfrm>
              <a:prstGeom prst="rect">
                <a:avLst/>
              </a:prstGeom>
              <a:solidFill>
                <a:schemeClr val="bg1"/>
              </a:solidFill>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50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88C541E3-930B-57DB-0CBD-AAFEB88414EF}"/>
                  </a:ext>
                </a:extLst>
              </p:cNvPr>
              <p:cNvSpPr txBox="1"/>
              <p:nvPr/>
            </p:nvSpPr>
            <p:spPr>
              <a:xfrm>
                <a:off x="2310260" y="6012168"/>
                <a:ext cx="246431" cy="307777"/>
              </a:xfrm>
              <a:prstGeom prst="rect">
                <a:avLst/>
              </a:prstGeom>
              <a:noFill/>
              <a:ln>
                <a:noFill/>
              </a:ln>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35">
                <a:extLst>
                  <a:ext uri="{FF2B5EF4-FFF2-40B4-BE49-F238E27FC236}">
                    <a16:creationId xmlns:a16="http://schemas.microsoft.com/office/drawing/2014/main" id="{1DECF880-40F8-610C-5FB4-0DF57CCE2F88}"/>
                  </a:ext>
                </a:extLst>
              </p:cNvPr>
              <p:cNvSpPr txBox="1"/>
              <p:nvPr/>
            </p:nvSpPr>
            <p:spPr>
              <a:xfrm>
                <a:off x="2144390" y="5622480"/>
                <a:ext cx="466679" cy="307777"/>
              </a:xfrm>
              <a:prstGeom prst="rect">
                <a:avLst/>
              </a:prstGeom>
              <a:noFill/>
              <a:ln>
                <a:noFill/>
              </a:ln>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テキスト ボックス 36">
                <a:extLst>
                  <a:ext uri="{FF2B5EF4-FFF2-40B4-BE49-F238E27FC236}">
                    <a16:creationId xmlns:a16="http://schemas.microsoft.com/office/drawing/2014/main" id="{EF7299FF-7C4D-04AC-8204-F8AA4E1CC7D2}"/>
                  </a:ext>
                </a:extLst>
              </p:cNvPr>
              <p:cNvSpPr txBox="1"/>
              <p:nvPr/>
            </p:nvSpPr>
            <p:spPr>
              <a:xfrm>
                <a:off x="2144390" y="5226186"/>
                <a:ext cx="466679" cy="307777"/>
              </a:xfrm>
              <a:prstGeom prst="rect">
                <a:avLst/>
              </a:prstGeom>
              <a:noFill/>
              <a:ln>
                <a:noFill/>
              </a:ln>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40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8" name="テキスト ボックス 37">
                <a:extLst>
                  <a:ext uri="{FF2B5EF4-FFF2-40B4-BE49-F238E27FC236}">
                    <a16:creationId xmlns:a16="http://schemas.microsoft.com/office/drawing/2014/main" id="{E5D592EE-19CD-0FB5-CAFE-9C8B1696E44E}"/>
                  </a:ext>
                </a:extLst>
              </p:cNvPr>
              <p:cNvSpPr txBox="1"/>
              <p:nvPr/>
            </p:nvSpPr>
            <p:spPr>
              <a:xfrm>
                <a:off x="2144390" y="4839678"/>
                <a:ext cx="466679" cy="307777"/>
              </a:xfrm>
              <a:prstGeom prst="rect">
                <a:avLst/>
              </a:prstGeom>
              <a:noFill/>
              <a:ln>
                <a:noFill/>
              </a:ln>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60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38">
                <a:extLst>
                  <a:ext uri="{FF2B5EF4-FFF2-40B4-BE49-F238E27FC236}">
                    <a16:creationId xmlns:a16="http://schemas.microsoft.com/office/drawing/2014/main" id="{5FE54E9D-012C-7403-1D78-F85B3D6DE32C}"/>
                  </a:ext>
                </a:extLst>
              </p:cNvPr>
              <p:cNvSpPr txBox="1"/>
              <p:nvPr/>
            </p:nvSpPr>
            <p:spPr>
              <a:xfrm>
                <a:off x="2144390" y="4453169"/>
                <a:ext cx="466679" cy="307777"/>
              </a:xfrm>
              <a:prstGeom prst="rect">
                <a:avLst/>
              </a:prstGeom>
              <a:noFill/>
              <a:ln>
                <a:noFill/>
              </a:ln>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80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39">
                <a:extLst>
                  <a:ext uri="{FF2B5EF4-FFF2-40B4-BE49-F238E27FC236}">
                    <a16:creationId xmlns:a16="http://schemas.microsoft.com/office/drawing/2014/main" id="{8B33AEFB-BBE7-DE8D-2444-70C69621E0F2}"/>
                  </a:ext>
                </a:extLst>
              </p:cNvPr>
              <p:cNvSpPr txBox="1"/>
              <p:nvPr/>
            </p:nvSpPr>
            <p:spPr>
              <a:xfrm>
                <a:off x="2077802" y="4066661"/>
                <a:ext cx="533267" cy="307777"/>
              </a:xfrm>
              <a:prstGeom prst="rect">
                <a:avLst/>
              </a:prstGeom>
              <a:noFill/>
              <a:ln>
                <a:noFill/>
              </a:ln>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100</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テキスト ボックス 40">
                <a:extLst>
                  <a:ext uri="{FF2B5EF4-FFF2-40B4-BE49-F238E27FC236}">
                    <a16:creationId xmlns:a16="http://schemas.microsoft.com/office/drawing/2014/main" id="{AC233668-2639-043D-F248-C086BBC3787F}"/>
                  </a:ext>
                </a:extLst>
              </p:cNvPr>
              <p:cNvSpPr txBox="1"/>
              <p:nvPr/>
            </p:nvSpPr>
            <p:spPr>
              <a:xfrm>
                <a:off x="2696713" y="4386237"/>
                <a:ext cx="1910921"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99B0BA74-AB07-3FF0-4E8A-6FF0636D6EAC}"/>
                  </a:ext>
                </a:extLst>
              </p:cNvPr>
              <p:cNvSpPr txBox="1"/>
              <p:nvPr/>
            </p:nvSpPr>
            <p:spPr>
              <a:xfrm>
                <a:off x="2696713" y="4081626"/>
                <a:ext cx="1924349"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〇</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43" name="正方形/長方形 42">
              <a:extLst>
                <a:ext uri="{FF2B5EF4-FFF2-40B4-BE49-F238E27FC236}">
                  <a16:creationId xmlns:a16="http://schemas.microsoft.com/office/drawing/2014/main" id="{78F199E9-373D-7C5D-0416-A2BB119946B8}"/>
                </a:ext>
              </a:extLst>
            </p:cNvPr>
            <p:cNvSpPr/>
            <p:nvPr/>
          </p:nvSpPr>
          <p:spPr>
            <a:xfrm>
              <a:off x="5978377" y="6558222"/>
              <a:ext cx="3129383" cy="276999"/>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Nunomura</a:t>
              </a:r>
              <a:r>
                <a:rPr kumimoji="1" lang="en-US" altLang="ja-JP" sz="1200" b="0" i="1"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J Allergy Clin Immunol</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in press</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endParaRPr>
            </a:p>
          </p:txBody>
        </p:sp>
        <p:pic>
          <p:nvPicPr>
            <p:cNvPr id="10" name="図 9">
              <a:extLst>
                <a:ext uri="{FF2B5EF4-FFF2-40B4-BE49-F238E27FC236}">
                  <a16:creationId xmlns:a16="http://schemas.microsoft.com/office/drawing/2014/main" id="{83EB72E7-221A-E8D8-7280-9346FC2D6F9D}"/>
                </a:ext>
              </a:extLst>
            </p:cNvPr>
            <p:cNvPicPr>
              <a:picLocks noChangeAspect="1"/>
            </p:cNvPicPr>
            <p:nvPr/>
          </p:nvPicPr>
          <p:blipFill>
            <a:blip r:embed="rId4"/>
            <a:stretch>
              <a:fillRect/>
            </a:stretch>
          </p:blipFill>
          <p:spPr>
            <a:xfrm>
              <a:off x="6969675" y="1771766"/>
              <a:ext cx="1960613" cy="1496954"/>
            </a:xfrm>
            <a:prstGeom prst="rect">
              <a:avLst/>
            </a:prstGeom>
          </p:spPr>
        </p:pic>
        <p:pic>
          <p:nvPicPr>
            <p:cNvPr id="13" name="図 12">
              <a:extLst>
                <a:ext uri="{FF2B5EF4-FFF2-40B4-BE49-F238E27FC236}">
                  <a16:creationId xmlns:a16="http://schemas.microsoft.com/office/drawing/2014/main" id="{75378044-9B66-86BF-A93E-D693CFD8B938}"/>
                </a:ext>
              </a:extLst>
            </p:cNvPr>
            <p:cNvPicPr>
              <a:picLocks noChangeAspect="1"/>
            </p:cNvPicPr>
            <p:nvPr/>
          </p:nvPicPr>
          <p:blipFill>
            <a:blip r:embed="rId5"/>
            <a:stretch>
              <a:fillRect/>
            </a:stretch>
          </p:blipFill>
          <p:spPr>
            <a:xfrm>
              <a:off x="195583" y="4535388"/>
              <a:ext cx="2086126" cy="1575536"/>
            </a:xfrm>
            <a:prstGeom prst="rect">
              <a:avLst/>
            </a:prstGeom>
          </p:spPr>
        </p:pic>
        <p:pic>
          <p:nvPicPr>
            <p:cNvPr id="16" name="図 15">
              <a:extLst>
                <a:ext uri="{FF2B5EF4-FFF2-40B4-BE49-F238E27FC236}">
                  <a16:creationId xmlns:a16="http://schemas.microsoft.com/office/drawing/2014/main" id="{B70AA93F-D7D7-410B-E6C0-04EE2AEBEF4E}"/>
                </a:ext>
              </a:extLst>
            </p:cNvPr>
            <p:cNvPicPr>
              <a:picLocks noChangeAspect="1"/>
            </p:cNvPicPr>
            <p:nvPr/>
          </p:nvPicPr>
          <p:blipFill>
            <a:blip r:embed="rId6"/>
            <a:stretch>
              <a:fillRect/>
            </a:stretch>
          </p:blipFill>
          <p:spPr>
            <a:xfrm>
              <a:off x="2343607" y="4535388"/>
              <a:ext cx="2049585" cy="1642575"/>
            </a:xfrm>
            <a:prstGeom prst="rect">
              <a:avLst/>
            </a:prstGeom>
          </p:spPr>
        </p:pic>
        <p:pic>
          <p:nvPicPr>
            <p:cNvPr id="25" name="図 24">
              <a:extLst>
                <a:ext uri="{FF2B5EF4-FFF2-40B4-BE49-F238E27FC236}">
                  <a16:creationId xmlns:a16="http://schemas.microsoft.com/office/drawing/2014/main" id="{16C7F408-5182-7C10-E39C-C3BD4A069026}"/>
                </a:ext>
              </a:extLst>
            </p:cNvPr>
            <p:cNvPicPr>
              <a:picLocks noChangeAspect="1"/>
            </p:cNvPicPr>
            <p:nvPr/>
          </p:nvPicPr>
          <p:blipFill>
            <a:blip r:embed="rId7"/>
            <a:stretch>
              <a:fillRect/>
            </a:stretch>
          </p:blipFill>
          <p:spPr>
            <a:xfrm>
              <a:off x="4815128" y="4090655"/>
              <a:ext cx="2000950" cy="1986345"/>
            </a:xfrm>
            <a:prstGeom prst="rect">
              <a:avLst/>
            </a:prstGeom>
          </p:spPr>
        </p:pic>
        <p:pic>
          <p:nvPicPr>
            <p:cNvPr id="28" name="図 27">
              <a:extLst>
                <a:ext uri="{FF2B5EF4-FFF2-40B4-BE49-F238E27FC236}">
                  <a16:creationId xmlns:a16="http://schemas.microsoft.com/office/drawing/2014/main" id="{961402E9-20AE-DFF1-0A79-6254BA318D49}"/>
                </a:ext>
              </a:extLst>
            </p:cNvPr>
            <p:cNvPicPr>
              <a:picLocks noChangeAspect="1"/>
            </p:cNvPicPr>
            <p:nvPr/>
          </p:nvPicPr>
          <p:blipFill>
            <a:blip r:embed="rId8"/>
            <a:stretch>
              <a:fillRect/>
            </a:stretch>
          </p:blipFill>
          <p:spPr>
            <a:xfrm>
              <a:off x="6955130" y="4090655"/>
              <a:ext cx="1933787" cy="1962650"/>
            </a:xfrm>
            <a:prstGeom prst="rect">
              <a:avLst/>
            </a:prstGeom>
          </p:spPr>
        </p:pic>
        <p:sp>
          <p:nvSpPr>
            <p:cNvPr id="29" name="テキスト ボックス 28">
              <a:extLst>
                <a:ext uri="{FF2B5EF4-FFF2-40B4-BE49-F238E27FC236}">
                  <a16:creationId xmlns:a16="http://schemas.microsoft.com/office/drawing/2014/main" id="{59E8BB53-53B6-DFC1-6A6D-6C1C0F98E8C7}"/>
                </a:ext>
              </a:extLst>
            </p:cNvPr>
            <p:cNvSpPr txBox="1"/>
            <p:nvPr/>
          </p:nvSpPr>
          <p:spPr>
            <a:xfrm>
              <a:off x="4815128" y="1346255"/>
              <a:ext cx="2129147" cy="338554"/>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29">
              <a:extLst>
                <a:ext uri="{FF2B5EF4-FFF2-40B4-BE49-F238E27FC236}">
                  <a16:creationId xmlns:a16="http://schemas.microsoft.com/office/drawing/2014/main" id="{C58210C8-50A9-7849-5F34-1CE8CA8C255A}"/>
                </a:ext>
              </a:extLst>
            </p:cNvPr>
            <p:cNvSpPr txBox="1"/>
            <p:nvPr/>
          </p:nvSpPr>
          <p:spPr>
            <a:xfrm>
              <a:off x="6940639" y="1346255"/>
              <a:ext cx="2018685" cy="338554"/>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テキスト ボックス 45">
              <a:extLst>
                <a:ext uri="{FF2B5EF4-FFF2-40B4-BE49-F238E27FC236}">
                  <a16:creationId xmlns:a16="http://schemas.microsoft.com/office/drawing/2014/main" id="{3C68580F-FFF5-84D8-C11D-F191DF2696DD}"/>
                </a:ext>
              </a:extLst>
            </p:cNvPr>
            <p:cNvSpPr txBox="1"/>
            <p:nvPr/>
          </p:nvSpPr>
          <p:spPr>
            <a:xfrm>
              <a:off x="7949981" y="5976015"/>
              <a:ext cx="1311692" cy="52322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p65/Rel A</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66CC"/>
                  </a:solidFill>
                  <a:effectLst/>
                  <a:uLnTx/>
                  <a:uFillTx/>
                  <a:latin typeface="Arial" panose="020B0604020202020204" pitchFamily="34" charset="0"/>
                  <a:ea typeface="ＭＳ Ｐゴシック" panose="020B0600070205080204" pitchFamily="50" charset="-128"/>
                  <a:cs typeface="Arial" panose="020B0604020202020204" pitchFamily="34" charset="0"/>
                </a:rPr>
                <a:t>DAPI</a:t>
              </a:r>
              <a:endParaRPr kumimoji="1" lang="ja-JP" altLang="en-US" sz="1400" b="0" i="0" u="none" strike="noStrike" kern="1200" cap="none" spc="0" normalizeH="0" baseline="30000" noProof="0" dirty="0">
                <a:ln>
                  <a:noFill/>
                </a:ln>
                <a:solidFill>
                  <a:srgbClr val="0066C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48" name="グループ化 47">
              <a:extLst>
                <a:ext uri="{FF2B5EF4-FFF2-40B4-BE49-F238E27FC236}">
                  <a16:creationId xmlns:a16="http://schemas.microsoft.com/office/drawing/2014/main" id="{0169D559-64A6-8068-96D7-ED97FACA83A3}"/>
                </a:ext>
              </a:extLst>
            </p:cNvPr>
            <p:cNvGrpSpPr/>
            <p:nvPr/>
          </p:nvGrpSpPr>
          <p:grpSpPr>
            <a:xfrm>
              <a:off x="4899395" y="1707369"/>
              <a:ext cx="1960613" cy="1500691"/>
              <a:chOff x="4954626" y="1707369"/>
              <a:chExt cx="1960613" cy="1500691"/>
            </a:xfrm>
          </p:grpSpPr>
          <p:pic>
            <p:nvPicPr>
              <p:cNvPr id="8" name="図 7">
                <a:extLst>
                  <a:ext uri="{FF2B5EF4-FFF2-40B4-BE49-F238E27FC236}">
                    <a16:creationId xmlns:a16="http://schemas.microsoft.com/office/drawing/2014/main" id="{602E4120-E245-5BC9-A1B2-DB9EFECFDD6A}"/>
                  </a:ext>
                </a:extLst>
              </p:cNvPr>
              <p:cNvPicPr>
                <a:picLocks noChangeAspect="1"/>
              </p:cNvPicPr>
              <p:nvPr/>
            </p:nvPicPr>
            <p:blipFill>
              <a:blip r:embed="rId9"/>
              <a:stretch>
                <a:fillRect/>
              </a:stretch>
            </p:blipFill>
            <p:spPr>
              <a:xfrm>
                <a:off x="4954626" y="1750848"/>
                <a:ext cx="1960613" cy="1457212"/>
              </a:xfrm>
              <a:prstGeom prst="rect">
                <a:avLst/>
              </a:prstGeom>
            </p:spPr>
          </p:pic>
          <p:sp>
            <p:nvSpPr>
              <p:cNvPr id="47" name="正方形/長方形 46">
                <a:extLst>
                  <a:ext uri="{FF2B5EF4-FFF2-40B4-BE49-F238E27FC236}">
                    <a16:creationId xmlns:a16="http://schemas.microsoft.com/office/drawing/2014/main" id="{4B7FB728-30C7-297F-010D-53B92E8F4779}"/>
                  </a:ext>
                </a:extLst>
              </p:cNvPr>
              <p:cNvSpPr/>
              <p:nvPr/>
            </p:nvSpPr>
            <p:spPr>
              <a:xfrm>
                <a:off x="5922998" y="1707369"/>
                <a:ext cx="654535" cy="86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sp>
          <p:nvSpPr>
            <p:cNvPr id="49" name="正方形/長方形 48">
              <a:extLst>
                <a:ext uri="{FF2B5EF4-FFF2-40B4-BE49-F238E27FC236}">
                  <a16:creationId xmlns:a16="http://schemas.microsoft.com/office/drawing/2014/main" id="{9C6BF7EB-A896-112E-370C-9925ED7BE65D}"/>
                </a:ext>
              </a:extLst>
            </p:cNvPr>
            <p:cNvSpPr/>
            <p:nvPr/>
          </p:nvSpPr>
          <p:spPr>
            <a:xfrm>
              <a:off x="4694113" y="5003155"/>
              <a:ext cx="199785" cy="26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 name="テキスト ボックス 2">
              <a:extLst>
                <a:ext uri="{FF2B5EF4-FFF2-40B4-BE49-F238E27FC236}">
                  <a16:creationId xmlns:a16="http://schemas.microsoft.com/office/drawing/2014/main" id="{B4244551-D88F-D545-582F-95BD57ED5A34}"/>
                </a:ext>
              </a:extLst>
            </p:cNvPr>
            <p:cNvSpPr txBox="1"/>
            <p:nvPr/>
          </p:nvSpPr>
          <p:spPr>
            <a:xfrm>
              <a:off x="174073" y="4169400"/>
              <a:ext cx="2129147" cy="338554"/>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951ED5E1-5131-DE21-58EC-BAB6E323E764}"/>
                </a:ext>
              </a:extLst>
            </p:cNvPr>
            <p:cNvSpPr txBox="1"/>
            <p:nvPr/>
          </p:nvSpPr>
          <p:spPr>
            <a:xfrm>
              <a:off x="2359057" y="4169400"/>
              <a:ext cx="2018685" cy="338554"/>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450F187E-B291-2C96-227E-216E2C698F4B}"/>
                </a:ext>
              </a:extLst>
            </p:cNvPr>
            <p:cNvSpPr txBox="1"/>
            <p:nvPr/>
          </p:nvSpPr>
          <p:spPr>
            <a:xfrm>
              <a:off x="4796250" y="3782961"/>
              <a:ext cx="2129147" cy="338554"/>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198B4866-A558-5888-07B1-99A646078BCE}"/>
                </a:ext>
              </a:extLst>
            </p:cNvPr>
            <p:cNvSpPr txBox="1"/>
            <p:nvPr/>
          </p:nvSpPr>
          <p:spPr>
            <a:xfrm>
              <a:off x="6912681" y="3791940"/>
              <a:ext cx="2018685" cy="338554"/>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Tree>
    <p:extLst>
      <p:ext uri="{BB962C8B-B14F-4D97-AF65-F5344CB8AC3E}">
        <p14:creationId xmlns:p14="http://schemas.microsoft.com/office/powerpoint/2010/main" val="723430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23924A56-6545-B50A-C080-E3D52AA1DDEC}"/>
              </a:ext>
            </a:extLst>
          </p:cNvPr>
          <p:cNvGrpSpPr/>
          <p:nvPr/>
        </p:nvGrpSpPr>
        <p:grpSpPr>
          <a:xfrm>
            <a:off x="25924" y="151391"/>
            <a:ext cx="9103966" cy="6658846"/>
            <a:chOff x="25924" y="151391"/>
            <a:chExt cx="9103966" cy="6658846"/>
          </a:xfrm>
        </p:grpSpPr>
        <p:grpSp>
          <p:nvGrpSpPr>
            <p:cNvPr id="3" name="グループ化 2">
              <a:extLst>
                <a:ext uri="{FF2B5EF4-FFF2-40B4-BE49-F238E27FC236}">
                  <a16:creationId xmlns:a16="http://schemas.microsoft.com/office/drawing/2014/main" id="{54B01439-1CDE-3503-1DD7-B54BF2AADC4C}"/>
                </a:ext>
              </a:extLst>
            </p:cNvPr>
            <p:cNvGrpSpPr/>
            <p:nvPr/>
          </p:nvGrpSpPr>
          <p:grpSpPr>
            <a:xfrm>
              <a:off x="255291" y="3357009"/>
              <a:ext cx="3708153" cy="2829620"/>
              <a:chOff x="4708792" y="3747385"/>
              <a:chExt cx="3708153" cy="2829620"/>
            </a:xfrm>
          </p:grpSpPr>
          <p:grpSp>
            <p:nvGrpSpPr>
              <p:cNvPr id="4" name="グループ化 3">
                <a:extLst>
                  <a:ext uri="{FF2B5EF4-FFF2-40B4-BE49-F238E27FC236}">
                    <a16:creationId xmlns:a16="http://schemas.microsoft.com/office/drawing/2014/main" id="{955CD9E2-601F-F731-2CBC-BB853AE03EB9}"/>
                  </a:ext>
                </a:extLst>
              </p:cNvPr>
              <p:cNvGrpSpPr/>
              <p:nvPr/>
            </p:nvGrpSpPr>
            <p:grpSpPr>
              <a:xfrm>
                <a:off x="4708792" y="3747385"/>
                <a:ext cx="3708153" cy="2549403"/>
                <a:chOff x="4708792" y="3747385"/>
                <a:chExt cx="3708153" cy="2549403"/>
              </a:xfrm>
            </p:grpSpPr>
            <p:grpSp>
              <p:nvGrpSpPr>
                <p:cNvPr id="9" name="グループ化 8">
                  <a:extLst>
                    <a:ext uri="{FF2B5EF4-FFF2-40B4-BE49-F238E27FC236}">
                      <a16:creationId xmlns:a16="http://schemas.microsoft.com/office/drawing/2014/main" id="{2DC4DFCA-3E7E-E67C-3C9B-DC6B7BDE3F67}"/>
                    </a:ext>
                  </a:extLst>
                </p:cNvPr>
                <p:cNvGrpSpPr/>
                <p:nvPr/>
              </p:nvGrpSpPr>
              <p:grpSpPr>
                <a:xfrm>
                  <a:off x="4799395" y="4201175"/>
                  <a:ext cx="3208763" cy="2095613"/>
                  <a:chOff x="4294561" y="4392013"/>
                  <a:chExt cx="3878317" cy="2689411"/>
                </a:xfrm>
              </p:grpSpPr>
              <p:pic>
                <p:nvPicPr>
                  <p:cNvPr id="11" name="図 10">
                    <a:extLst>
                      <a:ext uri="{FF2B5EF4-FFF2-40B4-BE49-F238E27FC236}">
                        <a16:creationId xmlns:a16="http://schemas.microsoft.com/office/drawing/2014/main" id="{06F29C81-17CF-02D1-62BE-6A6EF9ED88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6001" y="4473053"/>
                    <a:ext cx="3456877" cy="2608371"/>
                  </a:xfrm>
                  <a:prstGeom prst="rect">
                    <a:avLst/>
                  </a:prstGeom>
                </p:spPr>
              </p:pic>
              <p:sp>
                <p:nvSpPr>
                  <p:cNvPr id="12" name="テキスト ボックス 11">
                    <a:extLst>
                      <a:ext uri="{FF2B5EF4-FFF2-40B4-BE49-F238E27FC236}">
                        <a16:creationId xmlns:a16="http://schemas.microsoft.com/office/drawing/2014/main" id="{19AF7044-AFEA-2810-FB1C-976F22F7316A}"/>
                      </a:ext>
                    </a:extLst>
                  </p:cNvPr>
                  <p:cNvSpPr txBox="1"/>
                  <p:nvPr/>
                </p:nvSpPr>
                <p:spPr>
                  <a:xfrm>
                    <a:off x="4484440" y="6558222"/>
                    <a:ext cx="280846" cy="30008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4C117531-82CD-5FA8-45B9-EE2231BD13FA}"/>
                      </a:ext>
                    </a:extLst>
                  </p:cNvPr>
                  <p:cNvSpPr txBox="1"/>
                  <p:nvPr/>
                </p:nvSpPr>
                <p:spPr>
                  <a:xfrm>
                    <a:off x="4400640" y="5846024"/>
                    <a:ext cx="377026" cy="30008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50</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B0839F5B-4434-3BD0-213F-89113AF3C90A}"/>
                      </a:ext>
                    </a:extLst>
                  </p:cNvPr>
                  <p:cNvSpPr txBox="1"/>
                  <p:nvPr/>
                </p:nvSpPr>
                <p:spPr>
                  <a:xfrm>
                    <a:off x="4294561" y="5116740"/>
                    <a:ext cx="473206" cy="30008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100</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F9F2331F-D7EE-4D6F-818A-BA3A8D465B0A}"/>
                      </a:ext>
                    </a:extLst>
                  </p:cNvPr>
                  <p:cNvSpPr txBox="1"/>
                  <p:nvPr/>
                </p:nvSpPr>
                <p:spPr>
                  <a:xfrm>
                    <a:off x="4294561" y="4392013"/>
                    <a:ext cx="473206" cy="30008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150</a:t>
                    </a:r>
                    <a:endParaRPr kumimoji="1" lang="ja-JP" altLang="en-US" sz="13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grpSp>
            <p:sp>
              <p:nvSpPr>
                <p:cNvPr id="10" name="テキスト ボックス 9">
                  <a:extLst>
                    <a:ext uri="{FF2B5EF4-FFF2-40B4-BE49-F238E27FC236}">
                      <a16:creationId xmlns:a16="http://schemas.microsoft.com/office/drawing/2014/main" id="{76F0CDBF-8833-4824-C665-EEF8F9BCE329}"/>
                    </a:ext>
                  </a:extLst>
                </p:cNvPr>
                <p:cNvSpPr txBox="1"/>
                <p:nvPr/>
              </p:nvSpPr>
              <p:spPr>
                <a:xfrm>
                  <a:off x="4708792" y="3747385"/>
                  <a:ext cx="3708153" cy="30777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角膜間質における</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CD31</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血管内皮細胞数</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nvGrpSpPr>
              <p:cNvPr id="5" name="グループ化 4">
                <a:extLst>
                  <a:ext uri="{FF2B5EF4-FFF2-40B4-BE49-F238E27FC236}">
                    <a16:creationId xmlns:a16="http://schemas.microsoft.com/office/drawing/2014/main" id="{24366850-107D-E6C3-2274-C50BE02955A4}"/>
                  </a:ext>
                </a:extLst>
              </p:cNvPr>
              <p:cNvGrpSpPr/>
              <p:nvPr/>
            </p:nvGrpSpPr>
            <p:grpSpPr>
              <a:xfrm>
                <a:off x="5386220" y="6292317"/>
                <a:ext cx="3015772" cy="284688"/>
                <a:chOff x="1351957" y="3527254"/>
                <a:chExt cx="3015772" cy="284688"/>
              </a:xfrm>
            </p:grpSpPr>
            <p:sp>
              <p:nvSpPr>
                <p:cNvPr id="6" name="テキスト ボックス 5">
                  <a:extLst>
                    <a:ext uri="{FF2B5EF4-FFF2-40B4-BE49-F238E27FC236}">
                      <a16:creationId xmlns:a16="http://schemas.microsoft.com/office/drawing/2014/main" id="{C5374484-FB6A-FC5A-4A14-145C3D656D01}"/>
                    </a:ext>
                  </a:extLst>
                </p:cNvPr>
                <p:cNvSpPr txBox="1"/>
                <p:nvPr/>
              </p:nvSpPr>
              <p:spPr>
                <a:xfrm>
                  <a:off x="1351957" y="3527254"/>
                  <a:ext cx="877652" cy="276999"/>
                </a:xfrm>
                <a:prstGeom prst="rect">
                  <a:avLst/>
                </a:prstGeom>
                <a:noFill/>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24</a:t>
                  </a:r>
                  <a:r>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週</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210C3105-B2B7-C50D-2B46-692C962C09F5}"/>
                    </a:ext>
                  </a:extLst>
                </p:cNvPr>
                <p:cNvSpPr txBox="1"/>
                <p:nvPr/>
              </p:nvSpPr>
              <p:spPr>
                <a:xfrm>
                  <a:off x="3022769" y="3540073"/>
                  <a:ext cx="1344960" cy="271869"/>
                </a:xfrm>
                <a:prstGeom prst="rect">
                  <a:avLst/>
                </a:prstGeom>
                <a:noFill/>
                <a:ln>
                  <a:noFill/>
                </a:ln>
              </p:spPr>
              <p:txBody>
                <a:bodyPr wrap="square">
                  <a:spAutoFit/>
                </a:bodyPr>
                <a:lstStyle/>
                <a:p>
                  <a:pPr marL="0" marR="0" lvl="0" indent="0" algn="ctr" defTabSz="685800" rtl="0" eaLnBrk="1" fontAlgn="auto" latinLnBrk="0" hangingPunct="1">
                    <a:lnSpc>
                      <a:spcPts val="14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発症から</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4</a:t>
                  </a:r>
                  <a:r>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週</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67B6EB46-39A5-1917-6921-B6C6E0806B79}"/>
                    </a:ext>
                  </a:extLst>
                </p:cNvPr>
                <p:cNvSpPr txBox="1"/>
                <p:nvPr/>
              </p:nvSpPr>
              <p:spPr>
                <a:xfrm>
                  <a:off x="2395206" y="3534943"/>
                  <a:ext cx="849433" cy="276999"/>
                </a:xfrm>
                <a:prstGeom prst="rect">
                  <a:avLst/>
                </a:prstGeom>
                <a:noFill/>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48</a:t>
                  </a:r>
                  <a:r>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週</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sp>
          <p:nvSpPr>
            <p:cNvPr id="34" name="正方形/長方形 33">
              <a:extLst>
                <a:ext uri="{FF2B5EF4-FFF2-40B4-BE49-F238E27FC236}">
                  <a16:creationId xmlns:a16="http://schemas.microsoft.com/office/drawing/2014/main" id="{AF7B7256-856C-F6AE-1BBD-47B79C8BA340}"/>
                </a:ext>
              </a:extLst>
            </p:cNvPr>
            <p:cNvSpPr/>
            <p:nvPr/>
          </p:nvSpPr>
          <p:spPr>
            <a:xfrm>
              <a:off x="330678" y="151391"/>
              <a:ext cx="8474363" cy="543803"/>
            </a:xfrm>
            <a:prstGeom prst="rect">
              <a:avLst/>
            </a:prstGeom>
          </p:spPr>
          <p:txBody>
            <a:bodyPr wrap="square">
              <a:spAutoFit/>
            </a:bodyPr>
            <a:lstStyle/>
            <a:p>
              <a:pPr marL="0" marR="0" lvl="0" indent="0" algn="ctr" defTabSz="685800" rtl="0" eaLnBrk="1" fontAlgn="auto" latinLnBrk="0" hangingPunct="1">
                <a:lnSpc>
                  <a:spcPts val="4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2F33A9"/>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ペリオスチンを欠損すると眼の血管新生も改善する</a:t>
              </a:r>
              <a:endParaRPr kumimoji="1" lang="en-US" altLang="ja-JP" sz="2400" b="0" i="0" u="none" strike="noStrike" kern="1200" cap="none" spc="0" normalizeH="0" baseline="0" noProof="0" dirty="0">
                <a:ln>
                  <a:noFill/>
                </a:ln>
                <a:solidFill>
                  <a:srgbClr val="2F33A9"/>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9" name="グループ化 18">
              <a:extLst>
                <a:ext uri="{FF2B5EF4-FFF2-40B4-BE49-F238E27FC236}">
                  <a16:creationId xmlns:a16="http://schemas.microsoft.com/office/drawing/2014/main" id="{47888E3D-F2B3-5F3E-B333-C21DFD1AC9F9}"/>
                </a:ext>
              </a:extLst>
            </p:cNvPr>
            <p:cNvGrpSpPr/>
            <p:nvPr/>
          </p:nvGrpSpPr>
          <p:grpSpPr>
            <a:xfrm>
              <a:off x="25924" y="1129857"/>
              <a:ext cx="4102130" cy="1943785"/>
              <a:chOff x="14110" y="1384305"/>
              <a:chExt cx="4102130" cy="1943785"/>
            </a:xfrm>
          </p:grpSpPr>
          <p:pic>
            <p:nvPicPr>
              <p:cNvPr id="17" name="図 16">
                <a:extLst>
                  <a:ext uri="{FF2B5EF4-FFF2-40B4-BE49-F238E27FC236}">
                    <a16:creationId xmlns:a16="http://schemas.microsoft.com/office/drawing/2014/main" id="{6D5E3989-BF0B-9BDA-905D-A5AA8AA2E4B6}"/>
                  </a:ext>
                </a:extLst>
              </p:cNvPr>
              <p:cNvPicPr>
                <a:picLocks noChangeAspect="1"/>
              </p:cNvPicPr>
              <p:nvPr/>
            </p:nvPicPr>
            <p:blipFill>
              <a:blip r:embed="rId3"/>
              <a:stretch>
                <a:fillRect/>
              </a:stretch>
            </p:blipFill>
            <p:spPr>
              <a:xfrm>
                <a:off x="59813" y="1775956"/>
                <a:ext cx="2037741" cy="1542084"/>
              </a:xfrm>
              <a:prstGeom prst="rect">
                <a:avLst/>
              </a:prstGeom>
            </p:spPr>
          </p:pic>
          <p:pic>
            <p:nvPicPr>
              <p:cNvPr id="18" name="図 17">
                <a:extLst>
                  <a:ext uri="{FF2B5EF4-FFF2-40B4-BE49-F238E27FC236}">
                    <a16:creationId xmlns:a16="http://schemas.microsoft.com/office/drawing/2014/main" id="{C33CD7BD-E011-BEA2-E3CE-F04EC7241D6B}"/>
                  </a:ext>
                </a:extLst>
              </p:cNvPr>
              <p:cNvPicPr>
                <a:picLocks noChangeAspect="1"/>
              </p:cNvPicPr>
              <p:nvPr/>
            </p:nvPicPr>
            <p:blipFill>
              <a:blip r:embed="rId4"/>
              <a:stretch>
                <a:fillRect/>
              </a:stretch>
            </p:blipFill>
            <p:spPr>
              <a:xfrm>
                <a:off x="2151796" y="1786006"/>
                <a:ext cx="1964444" cy="1542084"/>
              </a:xfrm>
              <a:prstGeom prst="rect">
                <a:avLst/>
              </a:prstGeom>
            </p:spPr>
          </p:pic>
          <p:sp>
            <p:nvSpPr>
              <p:cNvPr id="35" name="テキスト ボックス 34">
                <a:extLst>
                  <a:ext uri="{FF2B5EF4-FFF2-40B4-BE49-F238E27FC236}">
                    <a16:creationId xmlns:a16="http://schemas.microsoft.com/office/drawing/2014/main" id="{85F4AD24-479E-B1F1-A715-D158F0B5386F}"/>
                  </a:ext>
                </a:extLst>
              </p:cNvPr>
              <p:cNvSpPr txBox="1"/>
              <p:nvPr/>
            </p:nvSpPr>
            <p:spPr>
              <a:xfrm>
                <a:off x="14110" y="1384305"/>
                <a:ext cx="2129147" cy="338554"/>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35">
                <a:extLst>
                  <a:ext uri="{FF2B5EF4-FFF2-40B4-BE49-F238E27FC236}">
                    <a16:creationId xmlns:a16="http://schemas.microsoft.com/office/drawing/2014/main" id="{7C0BB388-48EF-BDEF-7A96-7B74C694BCD9}"/>
                  </a:ext>
                </a:extLst>
              </p:cNvPr>
              <p:cNvSpPr txBox="1"/>
              <p:nvPr/>
            </p:nvSpPr>
            <p:spPr>
              <a:xfrm>
                <a:off x="2042236" y="1384305"/>
                <a:ext cx="2018685" cy="338554"/>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テキスト ボックス 36">
                <a:extLst>
                  <a:ext uri="{FF2B5EF4-FFF2-40B4-BE49-F238E27FC236}">
                    <a16:creationId xmlns:a16="http://schemas.microsoft.com/office/drawing/2014/main" id="{4EBE4C68-C471-B80E-AF94-69ABC849293C}"/>
                  </a:ext>
                </a:extLst>
              </p:cNvPr>
              <p:cNvSpPr txBox="1"/>
              <p:nvPr/>
            </p:nvSpPr>
            <p:spPr>
              <a:xfrm>
                <a:off x="775120" y="2941520"/>
                <a:ext cx="10432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MS PGothic" panose="020B0600070205080204" pitchFamily="34" charset="-128"/>
                    <a:ea typeface="MS PGothic" panose="020B0600070205080204" pitchFamily="34" charset="-128"/>
                    <a:cs typeface="+mn-cs"/>
                  </a:rPr>
                  <a:t>血管新生</a:t>
                </a:r>
              </a:p>
            </p:txBody>
          </p:sp>
        </p:grpSp>
        <p:grpSp>
          <p:nvGrpSpPr>
            <p:cNvPr id="16" name="グループ化 15">
              <a:extLst>
                <a:ext uri="{FF2B5EF4-FFF2-40B4-BE49-F238E27FC236}">
                  <a16:creationId xmlns:a16="http://schemas.microsoft.com/office/drawing/2014/main" id="{35BA1B11-2777-A979-DC24-766F329D8616}"/>
                </a:ext>
              </a:extLst>
            </p:cNvPr>
            <p:cNvGrpSpPr/>
            <p:nvPr/>
          </p:nvGrpSpPr>
          <p:grpSpPr>
            <a:xfrm>
              <a:off x="4108387" y="893634"/>
              <a:ext cx="5021503" cy="5580329"/>
              <a:chOff x="4108387" y="1126280"/>
              <a:chExt cx="5021503" cy="5580329"/>
            </a:xfrm>
          </p:grpSpPr>
          <p:sp>
            <p:nvSpPr>
              <p:cNvPr id="32" name="テキスト ボックス 31">
                <a:extLst>
                  <a:ext uri="{FF2B5EF4-FFF2-40B4-BE49-F238E27FC236}">
                    <a16:creationId xmlns:a16="http://schemas.microsoft.com/office/drawing/2014/main" id="{4CC0E7A6-A161-A0FE-DE4D-EDD057914689}"/>
                  </a:ext>
                </a:extLst>
              </p:cNvPr>
              <p:cNvSpPr txBox="1"/>
              <p:nvPr/>
            </p:nvSpPr>
            <p:spPr>
              <a:xfrm>
                <a:off x="4108387" y="1545270"/>
                <a:ext cx="1137878" cy="738664"/>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400" b="0" i="0" u="none" strike="noStrike" kern="1200" cap="none" spc="0" normalizeH="0" baseline="0" noProof="0" dirty="0">
                    <a:ln>
                      <a:noFill/>
                    </a:ln>
                    <a:solidFill>
                      <a:srgbClr val="92D050"/>
                    </a:solidFill>
                    <a:effectLst/>
                    <a:uLnTx/>
                    <a:uFillTx/>
                    <a:latin typeface="Arial" panose="020B0604020202020204" pitchFamily="34" charset="0"/>
                    <a:ea typeface="ＭＳ Ｐゴシック" panose="020B0600070205080204" pitchFamily="50" charset="-128"/>
                    <a:cs typeface="Arial" panose="020B0604020202020204" pitchFamily="34" charset="0"/>
                  </a:rPr>
                  <a:t>VEGF</a:t>
                </a:r>
              </a:p>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66CC"/>
                    </a:solidFill>
                    <a:effectLst/>
                    <a:uLnTx/>
                    <a:uFillTx/>
                    <a:latin typeface="Arial" panose="020B0604020202020204" pitchFamily="34" charset="0"/>
                    <a:ea typeface="ＭＳ Ｐゴシック" panose="020B0600070205080204" pitchFamily="50" charset="-128"/>
                    <a:cs typeface="Arial" panose="020B0604020202020204" pitchFamily="34" charset="0"/>
                  </a:rPr>
                  <a:t>DAPI</a:t>
                </a:r>
                <a:endParaRPr kumimoji="1" lang="ja-JP" altLang="en-US" sz="1400" b="0" i="0" u="none" strike="noStrike" kern="1200" cap="none" spc="0" normalizeH="0" baseline="30000" noProof="0" dirty="0">
                  <a:ln>
                    <a:noFill/>
                  </a:ln>
                  <a:solidFill>
                    <a:srgbClr val="0066C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41" name="グループ化 40">
                <a:extLst>
                  <a:ext uri="{FF2B5EF4-FFF2-40B4-BE49-F238E27FC236}">
                    <a16:creationId xmlns:a16="http://schemas.microsoft.com/office/drawing/2014/main" id="{43D58ADE-117C-1562-AB96-FA811D7E647F}"/>
                  </a:ext>
                </a:extLst>
              </p:cNvPr>
              <p:cNvGrpSpPr/>
              <p:nvPr/>
            </p:nvGrpSpPr>
            <p:grpSpPr>
              <a:xfrm>
                <a:off x="4529933" y="1126280"/>
                <a:ext cx="4599957" cy="5580329"/>
                <a:chOff x="4381452" y="1127493"/>
                <a:chExt cx="4599957" cy="5580329"/>
              </a:xfrm>
            </p:grpSpPr>
            <p:pic>
              <p:nvPicPr>
                <p:cNvPr id="21" name="図 20">
                  <a:extLst>
                    <a:ext uri="{FF2B5EF4-FFF2-40B4-BE49-F238E27FC236}">
                      <a16:creationId xmlns:a16="http://schemas.microsoft.com/office/drawing/2014/main" id="{8BC9BAED-59B4-D3E4-4369-2DA4A7C1ABE0}"/>
                    </a:ext>
                  </a:extLst>
                </p:cNvPr>
                <p:cNvPicPr>
                  <a:picLocks noChangeAspect="1"/>
                </p:cNvPicPr>
                <p:nvPr/>
              </p:nvPicPr>
              <p:blipFill>
                <a:blip r:embed="rId5"/>
                <a:stretch>
                  <a:fillRect/>
                </a:stretch>
              </p:blipFill>
              <p:spPr>
                <a:xfrm>
                  <a:off x="5052081" y="1487470"/>
                  <a:ext cx="1957375" cy="1454050"/>
                </a:xfrm>
                <a:prstGeom prst="rect">
                  <a:avLst/>
                </a:prstGeom>
              </p:spPr>
            </p:pic>
            <p:pic>
              <p:nvPicPr>
                <p:cNvPr id="22" name="図 21">
                  <a:extLst>
                    <a:ext uri="{FF2B5EF4-FFF2-40B4-BE49-F238E27FC236}">
                      <a16:creationId xmlns:a16="http://schemas.microsoft.com/office/drawing/2014/main" id="{D37DE108-B7CC-0805-C08C-B0BDB41FBF32}"/>
                    </a:ext>
                  </a:extLst>
                </p:cNvPr>
                <p:cNvPicPr>
                  <a:picLocks noChangeAspect="1"/>
                </p:cNvPicPr>
                <p:nvPr/>
              </p:nvPicPr>
              <p:blipFill>
                <a:blip r:embed="rId6"/>
                <a:stretch>
                  <a:fillRect/>
                </a:stretch>
              </p:blipFill>
              <p:spPr>
                <a:xfrm>
                  <a:off x="6998726" y="1475915"/>
                  <a:ext cx="1946681" cy="1465605"/>
                </a:xfrm>
                <a:prstGeom prst="rect">
                  <a:avLst/>
                </a:prstGeom>
              </p:spPr>
            </p:pic>
            <p:pic>
              <p:nvPicPr>
                <p:cNvPr id="23" name="図 22">
                  <a:extLst>
                    <a:ext uri="{FF2B5EF4-FFF2-40B4-BE49-F238E27FC236}">
                      <a16:creationId xmlns:a16="http://schemas.microsoft.com/office/drawing/2014/main" id="{B5B5683F-7D8A-4CE4-58AB-BCA070F28BEA}"/>
                    </a:ext>
                  </a:extLst>
                </p:cNvPr>
                <p:cNvPicPr>
                  <a:picLocks noChangeAspect="1"/>
                </p:cNvPicPr>
                <p:nvPr/>
              </p:nvPicPr>
              <p:blipFill>
                <a:blip r:embed="rId7"/>
                <a:stretch>
                  <a:fillRect/>
                </a:stretch>
              </p:blipFill>
              <p:spPr>
                <a:xfrm>
                  <a:off x="4433228" y="2964782"/>
                  <a:ext cx="2576228" cy="3743040"/>
                </a:xfrm>
                <a:prstGeom prst="rect">
                  <a:avLst/>
                </a:prstGeom>
              </p:spPr>
            </p:pic>
            <p:pic>
              <p:nvPicPr>
                <p:cNvPr id="24" name="図 23">
                  <a:extLst>
                    <a:ext uri="{FF2B5EF4-FFF2-40B4-BE49-F238E27FC236}">
                      <a16:creationId xmlns:a16="http://schemas.microsoft.com/office/drawing/2014/main" id="{D9B59323-5F8A-0E53-6BC6-1F8077ECCD0F}"/>
                    </a:ext>
                  </a:extLst>
                </p:cNvPr>
                <p:cNvPicPr>
                  <a:picLocks noChangeAspect="1"/>
                </p:cNvPicPr>
                <p:nvPr/>
              </p:nvPicPr>
              <p:blipFill>
                <a:blip r:embed="rId8"/>
                <a:stretch>
                  <a:fillRect/>
                </a:stretch>
              </p:blipFill>
              <p:spPr>
                <a:xfrm>
                  <a:off x="6998726" y="2964782"/>
                  <a:ext cx="1946681" cy="1935093"/>
                </a:xfrm>
                <a:prstGeom prst="rect">
                  <a:avLst/>
                </a:prstGeom>
              </p:spPr>
            </p:pic>
            <p:sp>
              <p:nvSpPr>
                <p:cNvPr id="25" name="正方形/長方形 24">
                  <a:extLst>
                    <a:ext uri="{FF2B5EF4-FFF2-40B4-BE49-F238E27FC236}">
                      <a16:creationId xmlns:a16="http://schemas.microsoft.com/office/drawing/2014/main" id="{3BEF11F3-F3B9-A719-1FDF-8308C66993F7}"/>
                    </a:ext>
                  </a:extLst>
                </p:cNvPr>
                <p:cNvSpPr/>
                <p:nvPr/>
              </p:nvSpPr>
              <p:spPr>
                <a:xfrm>
                  <a:off x="4381452" y="3590868"/>
                  <a:ext cx="359931" cy="555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6" name="正方形/長方形 25">
                  <a:extLst>
                    <a:ext uri="{FF2B5EF4-FFF2-40B4-BE49-F238E27FC236}">
                      <a16:creationId xmlns:a16="http://schemas.microsoft.com/office/drawing/2014/main" id="{3150B458-923E-C1B3-2FD1-56D9AB5908E4}"/>
                    </a:ext>
                  </a:extLst>
                </p:cNvPr>
                <p:cNvSpPr/>
                <p:nvPr/>
              </p:nvSpPr>
              <p:spPr>
                <a:xfrm>
                  <a:off x="7456019" y="1363716"/>
                  <a:ext cx="1032095" cy="123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0" name="テキスト ボックス 29">
                  <a:extLst>
                    <a:ext uri="{FF2B5EF4-FFF2-40B4-BE49-F238E27FC236}">
                      <a16:creationId xmlns:a16="http://schemas.microsoft.com/office/drawing/2014/main" id="{5A9845AF-8719-FACF-90B8-DF92DB456F73}"/>
                    </a:ext>
                  </a:extLst>
                </p:cNvPr>
                <p:cNvSpPr txBox="1"/>
                <p:nvPr/>
              </p:nvSpPr>
              <p:spPr>
                <a:xfrm>
                  <a:off x="7086032" y="4981174"/>
                  <a:ext cx="1311692" cy="738664"/>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VEGF</a:t>
                  </a:r>
                  <a:r>
                    <a:rPr kumimoji="1" lang="ja-JP"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受容体</a:t>
                  </a:r>
                  <a:endParaRPr kumimoji="1" lang="en-US" altLang="ja-JP"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92D050"/>
                      </a:solidFill>
                      <a:effectLst/>
                      <a:uLnTx/>
                      <a:uFillTx/>
                      <a:latin typeface="Arial" panose="020B0604020202020204" pitchFamily="34" charset="0"/>
                      <a:ea typeface="ＭＳ Ｐゴシック" panose="020B0600070205080204" pitchFamily="50" charset="-128"/>
                      <a:cs typeface="Arial" panose="020B0604020202020204" pitchFamily="34" charset="0"/>
                    </a:rPr>
                    <a:t>CD31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66CC"/>
                      </a:solidFill>
                      <a:effectLst/>
                      <a:uLnTx/>
                      <a:uFillTx/>
                      <a:latin typeface="Arial" panose="020B0604020202020204" pitchFamily="34" charset="0"/>
                      <a:ea typeface="ＭＳ Ｐゴシック" panose="020B0600070205080204" pitchFamily="50" charset="-128"/>
                      <a:cs typeface="Arial" panose="020B0604020202020204" pitchFamily="34" charset="0"/>
                    </a:rPr>
                    <a:t>DAPI</a:t>
                  </a:r>
                  <a:endParaRPr kumimoji="1" lang="ja-JP" altLang="en-US" sz="1400" b="0" i="0" u="none" strike="noStrike" kern="1200" cap="none" spc="0" normalizeH="0" baseline="30000" noProof="0" dirty="0">
                    <a:ln>
                      <a:noFill/>
                    </a:ln>
                    <a:solidFill>
                      <a:srgbClr val="0066C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正方形/長方形 1">
                  <a:extLst>
                    <a:ext uri="{FF2B5EF4-FFF2-40B4-BE49-F238E27FC236}">
                      <a16:creationId xmlns:a16="http://schemas.microsoft.com/office/drawing/2014/main" id="{A25DC91B-DB42-E422-5AA7-5E9E84CCDAD0}"/>
                    </a:ext>
                  </a:extLst>
                </p:cNvPr>
                <p:cNvSpPr/>
                <p:nvPr/>
              </p:nvSpPr>
              <p:spPr>
                <a:xfrm>
                  <a:off x="4961951" y="2199182"/>
                  <a:ext cx="119111" cy="208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8" name="テキスト ボックス 37">
                  <a:extLst>
                    <a:ext uri="{FF2B5EF4-FFF2-40B4-BE49-F238E27FC236}">
                      <a16:creationId xmlns:a16="http://schemas.microsoft.com/office/drawing/2014/main" id="{F691CB39-6BB1-E217-B010-7A8A20FBB140}"/>
                    </a:ext>
                  </a:extLst>
                </p:cNvPr>
                <p:cNvSpPr txBox="1"/>
                <p:nvPr/>
              </p:nvSpPr>
              <p:spPr>
                <a:xfrm>
                  <a:off x="4956885" y="1138162"/>
                  <a:ext cx="2129147" cy="338554"/>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38">
                  <a:extLst>
                    <a:ext uri="{FF2B5EF4-FFF2-40B4-BE49-F238E27FC236}">
                      <a16:creationId xmlns:a16="http://schemas.microsoft.com/office/drawing/2014/main" id="{81912D03-E7DC-5F20-2D9F-2A6D17E187AF}"/>
                    </a:ext>
                  </a:extLst>
                </p:cNvPr>
                <p:cNvSpPr txBox="1"/>
                <p:nvPr/>
              </p:nvSpPr>
              <p:spPr>
                <a:xfrm>
                  <a:off x="6962724" y="1127493"/>
                  <a:ext cx="2018685" cy="338554"/>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FADS/</a:t>
                  </a: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ペリオスチン</a:t>
                  </a:r>
                  <a:r>
                    <a:rPr kumimoji="1" lang="en-US" altLang="ja-JP"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6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正方形/長方形 39">
                  <a:extLst>
                    <a:ext uri="{FF2B5EF4-FFF2-40B4-BE49-F238E27FC236}">
                      <a16:creationId xmlns:a16="http://schemas.microsoft.com/office/drawing/2014/main" id="{0B2DE5F0-CED6-C0F6-664D-E61382F60E69}"/>
                    </a:ext>
                  </a:extLst>
                </p:cNvPr>
                <p:cNvSpPr/>
                <p:nvPr/>
              </p:nvSpPr>
              <p:spPr>
                <a:xfrm>
                  <a:off x="5081062" y="2941520"/>
                  <a:ext cx="1881662"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grpSp>
        <p:sp>
          <p:nvSpPr>
            <p:cNvPr id="42" name="正方形/長方形 41">
              <a:extLst>
                <a:ext uri="{FF2B5EF4-FFF2-40B4-BE49-F238E27FC236}">
                  <a16:creationId xmlns:a16="http://schemas.microsoft.com/office/drawing/2014/main" id="{39A5390F-E946-4215-A577-2C95B725FB56}"/>
                </a:ext>
              </a:extLst>
            </p:cNvPr>
            <p:cNvSpPr/>
            <p:nvPr/>
          </p:nvSpPr>
          <p:spPr>
            <a:xfrm>
              <a:off x="59813" y="6533238"/>
              <a:ext cx="3129383"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Nunomura</a:t>
              </a:r>
              <a:r>
                <a:rPr kumimoji="1" lang="en-US" altLang="ja-JP" sz="1200" b="0" i="1"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J Allergy Clin Immunol</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in press</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endParaRPr>
            </a:p>
          </p:txBody>
        </p:sp>
      </p:grpSp>
    </p:spTree>
    <p:extLst>
      <p:ext uri="{BB962C8B-B14F-4D97-AF65-F5344CB8AC3E}">
        <p14:creationId xmlns:p14="http://schemas.microsoft.com/office/powerpoint/2010/main" val="547369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E531A42-DE24-822B-542C-F49D2F730250}"/>
              </a:ext>
            </a:extLst>
          </p:cNvPr>
          <p:cNvSpPr txBox="1"/>
          <p:nvPr/>
        </p:nvSpPr>
        <p:spPr>
          <a:xfrm>
            <a:off x="68795" y="339311"/>
            <a:ext cx="900640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AKC</a:t>
            </a:r>
            <a:r>
              <a:rPr kumimoji="1" lang="ja-JP" altLang="en-US" sz="2400" b="0" i="0" u="none" strike="noStrike" kern="1200" cap="none" spc="0" normalizeH="0" baseline="0" noProof="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患者ではペリオスチンと</a:t>
            </a:r>
            <a:r>
              <a:rPr kumimoji="1" lang="en-US" altLang="ja-JP" sz="2400" b="0" i="0" u="none" strike="noStrike" kern="1200" cap="none" spc="0" normalizeH="0" baseline="0" noProof="0" dirty="0">
                <a:ln>
                  <a:noFill/>
                </a:ln>
                <a:solidFill>
                  <a:srgbClr val="2F33A9"/>
                </a:solidFill>
                <a:effectLst/>
                <a:uLnTx/>
                <a:uFillTx/>
                <a:latin typeface="Symbol" pitchFamily="2" charset="2"/>
                <a:ea typeface="MS PGothic" panose="020B0600070205080204" pitchFamily="34" charset="-128"/>
                <a:cs typeface="Arial" panose="020B0604020202020204" pitchFamily="34" charset="0"/>
              </a:rPr>
              <a:t>a</a:t>
            </a:r>
            <a:r>
              <a:rPr kumimoji="1" lang="en-US" altLang="ja-JP" sz="2400" b="0" i="0" u="none" strike="noStrike" kern="1200" cap="none" spc="0" normalizeH="0" baseline="-2500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V</a:t>
            </a:r>
            <a:r>
              <a:rPr kumimoji="1" lang="en-US" altLang="ja-JP" sz="2400" b="0" i="0" u="none" strike="noStrike" kern="1200" cap="none" spc="0" normalizeH="0" baseline="0" noProof="0" dirty="0">
                <a:ln>
                  <a:noFill/>
                </a:ln>
                <a:solidFill>
                  <a:srgbClr val="2F33A9"/>
                </a:solidFill>
                <a:effectLst/>
                <a:uLnTx/>
                <a:uFillTx/>
                <a:latin typeface="Symbol" pitchFamily="2" charset="2"/>
                <a:ea typeface="MS PGothic" panose="020B0600070205080204" pitchFamily="34" charset="-128"/>
                <a:cs typeface="Arial" panose="020B0604020202020204" pitchFamily="34" charset="0"/>
              </a:rPr>
              <a:t>b</a:t>
            </a:r>
            <a:r>
              <a:rPr kumimoji="1" lang="en-US" altLang="ja-JP" sz="2400" b="0" i="0" u="none" strike="noStrike" kern="1200" cap="none" spc="0" normalizeH="0" baseline="-2500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3</a:t>
            </a:r>
            <a:r>
              <a:rPr kumimoji="1" lang="ja-JP" altLang="en-US" sz="2400" b="0" i="0" u="none" strike="noStrike" kern="1200" cap="none" spc="0" normalizeH="0" baseline="0" noProof="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インテグリンが高発現している</a:t>
            </a:r>
            <a:endParaRPr kumimoji="1" lang="en-US" altLang="ja-JP" sz="24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2" name="グループ化 11">
            <a:extLst>
              <a:ext uri="{FF2B5EF4-FFF2-40B4-BE49-F238E27FC236}">
                <a16:creationId xmlns:a16="http://schemas.microsoft.com/office/drawing/2014/main" id="{2A576F91-5092-155C-28D4-5AED218653C3}"/>
              </a:ext>
            </a:extLst>
          </p:cNvPr>
          <p:cNvGrpSpPr/>
          <p:nvPr/>
        </p:nvGrpSpPr>
        <p:grpSpPr>
          <a:xfrm>
            <a:off x="1540635" y="1223341"/>
            <a:ext cx="6481865" cy="2306478"/>
            <a:chOff x="1556492" y="673389"/>
            <a:chExt cx="6481865" cy="2306478"/>
          </a:xfrm>
        </p:grpSpPr>
        <p:pic>
          <p:nvPicPr>
            <p:cNvPr id="2" name="図 1">
              <a:extLst>
                <a:ext uri="{FF2B5EF4-FFF2-40B4-BE49-F238E27FC236}">
                  <a16:creationId xmlns:a16="http://schemas.microsoft.com/office/drawing/2014/main" id="{546CF005-FEA7-1972-D9FC-A06E873C46B8}"/>
                </a:ext>
              </a:extLst>
            </p:cNvPr>
            <p:cNvPicPr>
              <a:picLocks noChangeAspect="1"/>
            </p:cNvPicPr>
            <p:nvPr/>
          </p:nvPicPr>
          <p:blipFill>
            <a:blip r:embed="rId2"/>
            <a:stretch>
              <a:fillRect/>
            </a:stretch>
          </p:blipFill>
          <p:spPr>
            <a:xfrm>
              <a:off x="1556492" y="673389"/>
              <a:ext cx="6031015" cy="2306478"/>
            </a:xfrm>
            <a:prstGeom prst="rect">
              <a:avLst/>
            </a:prstGeom>
          </p:spPr>
        </p:pic>
        <p:sp>
          <p:nvSpPr>
            <p:cNvPr id="6" name="テキスト ボックス 5">
              <a:extLst>
                <a:ext uri="{FF2B5EF4-FFF2-40B4-BE49-F238E27FC236}">
                  <a16:creationId xmlns:a16="http://schemas.microsoft.com/office/drawing/2014/main" id="{4EB60269-D230-C4C2-DAD3-25AAE8BA6166}"/>
                </a:ext>
              </a:extLst>
            </p:cNvPr>
            <p:cNvSpPr txBox="1"/>
            <p:nvPr/>
          </p:nvSpPr>
          <p:spPr>
            <a:xfrm>
              <a:off x="2007342" y="673389"/>
              <a:ext cx="1917700" cy="27699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型サイトカインの発現</a:t>
              </a:r>
            </a:p>
          </p:txBody>
        </p:sp>
        <p:sp>
          <p:nvSpPr>
            <p:cNvPr id="7" name="テキスト ボックス 6">
              <a:extLst>
                <a:ext uri="{FF2B5EF4-FFF2-40B4-BE49-F238E27FC236}">
                  <a16:creationId xmlns:a16="http://schemas.microsoft.com/office/drawing/2014/main" id="{A02F0296-14EE-D8BF-2496-4743AB73ADD1}"/>
                </a:ext>
              </a:extLst>
            </p:cNvPr>
            <p:cNvSpPr txBox="1"/>
            <p:nvPr/>
          </p:nvSpPr>
          <p:spPr>
            <a:xfrm>
              <a:off x="4908974" y="683977"/>
              <a:ext cx="3129383" cy="27699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Arial" panose="020B0604020202020204" pitchFamily="34" charset="0"/>
                </a:rPr>
                <a:t>a</a:t>
              </a:r>
              <a:r>
                <a:rPr kumimoji="1" lang="en-US" altLang="ja-JP" sz="1200" b="0" i="0" u="none" strike="noStrike" kern="1200" cap="none" spc="0" normalizeH="0" baseline="-2500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V</a:t>
              </a:r>
              <a:r>
                <a:rPr kumimoji="1" lang="en-US" altLang="ja-JP" sz="1200" b="0"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Arial" panose="020B0604020202020204" pitchFamily="34" charset="0"/>
                </a:rPr>
                <a:t>b</a:t>
              </a:r>
              <a:r>
                <a:rPr kumimoji="1" lang="en-US" altLang="ja-JP" sz="1200" b="0" i="0" u="none" strike="noStrike" kern="1200" cap="none" spc="0" normalizeH="0" baseline="-2500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3</a:t>
              </a:r>
              <a:r>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インテグリンに結合するリガンドの発現</a:t>
              </a:r>
            </a:p>
          </p:txBody>
        </p:sp>
      </p:grpSp>
      <p:grpSp>
        <p:nvGrpSpPr>
          <p:cNvPr id="18" name="グループ化 17">
            <a:extLst>
              <a:ext uri="{FF2B5EF4-FFF2-40B4-BE49-F238E27FC236}">
                <a16:creationId xmlns:a16="http://schemas.microsoft.com/office/drawing/2014/main" id="{A5365FD1-74D0-CB3B-0D97-C68025C8C33D}"/>
              </a:ext>
            </a:extLst>
          </p:cNvPr>
          <p:cNvGrpSpPr/>
          <p:nvPr/>
        </p:nvGrpSpPr>
        <p:grpSpPr>
          <a:xfrm>
            <a:off x="1689861" y="3952184"/>
            <a:ext cx="6031015" cy="3753157"/>
            <a:chOff x="1702561" y="2829135"/>
            <a:chExt cx="6031015" cy="3753157"/>
          </a:xfrm>
        </p:grpSpPr>
        <p:pic>
          <p:nvPicPr>
            <p:cNvPr id="3" name="図 2">
              <a:extLst>
                <a:ext uri="{FF2B5EF4-FFF2-40B4-BE49-F238E27FC236}">
                  <a16:creationId xmlns:a16="http://schemas.microsoft.com/office/drawing/2014/main" id="{9D179AB9-F653-8C05-D410-07607EEE0D0D}"/>
                </a:ext>
              </a:extLst>
            </p:cNvPr>
            <p:cNvPicPr>
              <a:picLocks noChangeAspect="1"/>
            </p:cNvPicPr>
            <p:nvPr/>
          </p:nvPicPr>
          <p:blipFill>
            <a:blip r:embed="rId3"/>
            <a:stretch>
              <a:fillRect/>
            </a:stretch>
          </p:blipFill>
          <p:spPr>
            <a:xfrm>
              <a:off x="1702561" y="3055171"/>
              <a:ext cx="6031015" cy="3527121"/>
            </a:xfrm>
            <a:prstGeom prst="rect">
              <a:avLst/>
            </a:prstGeom>
          </p:spPr>
        </p:pic>
        <p:grpSp>
          <p:nvGrpSpPr>
            <p:cNvPr id="17" name="グループ化 16">
              <a:extLst>
                <a:ext uri="{FF2B5EF4-FFF2-40B4-BE49-F238E27FC236}">
                  <a16:creationId xmlns:a16="http://schemas.microsoft.com/office/drawing/2014/main" id="{DBF3A54E-EA64-96ED-3E81-85C6E507A885}"/>
                </a:ext>
              </a:extLst>
            </p:cNvPr>
            <p:cNvGrpSpPr/>
            <p:nvPr/>
          </p:nvGrpSpPr>
          <p:grpSpPr>
            <a:xfrm>
              <a:off x="1769290" y="2829135"/>
              <a:ext cx="5894807" cy="523220"/>
              <a:chOff x="1769290" y="2829135"/>
              <a:chExt cx="5894807" cy="523220"/>
            </a:xfrm>
          </p:grpSpPr>
          <p:sp>
            <p:nvSpPr>
              <p:cNvPr id="8" name="テキスト ボックス 7">
                <a:extLst>
                  <a:ext uri="{FF2B5EF4-FFF2-40B4-BE49-F238E27FC236}">
                    <a16:creationId xmlns:a16="http://schemas.microsoft.com/office/drawing/2014/main" id="{78D19C0B-DAC8-5B98-CC98-9806AAFAAB6B}"/>
                  </a:ext>
                </a:extLst>
              </p:cNvPr>
              <p:cNvSpPr txBox="1"/>
              <p:nvPr/>
            </p:nvSpPr>
            <p:spPr>
              <a:xfrm>
                <a:off x="3759218" y="2974338"/>
                <a:ext cx="19177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ペリオスチン</a:t>
                </a:r>
              </a:p>
            </p:txBody>
          </p:sp>
          <p:sp>
            <p:nvSpPr>
              <p:cNvPr id="10" name="テキスト ボックス 9">
                <a:extLst>
                  <a:ext uri="{FF2B5EF4-FFF2-40B4-BE49-F238E27FC236}">
                    <a16:creationId xmlns:a16="http://schemas.microsoft.com/office/drawing/2014/main" id="{96111810-7834-E14F-E9CE-6E0A0FBA4E35}"/>
                  </a:ext>
                </a:extLst>
              </p:cNvPr>
              <p:cNvSpPr txBox="1"/>
              <p:nvPr/>
            </p:nvSpPr>
            <p:spPr>
              <a:xfrm>
                <a:off x="5746397" y="2990455"/>
                <a:ext cx="19177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B050"/>
                    </a:solidFill>
                    <a:effectLst/>
                    <a:uLnTx/>
                    <a:uFillTx/>
                    <a:latin typeface="Symbol" pitchFamily="2" charset="2"/>
                    <a:ea typeface="MS PGothic" panose="020B0600070205080204" pitchFamily="34" charset="-128"/>
                    <a:cs typeface="Arial" panose="020B0604020202020204" pitchFamily="34" charset="0"/>
                  </a:rPr>
                  <a:t>a</a:t>
                </a:r>
                <a:r>
                  <a:rPr kumimoji="1" lang="en-US" altLang="ja-JP" sz="1400" b="0" i="0" u="none" strike="noStrike" kern="1200" cap="none" spc="0" normalizeH="0" baseline="-25000" noProof="0" dirty="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V</a:t>
                </a:r>
                <a:r>
                  <a:rPr kumimoji="1" lang="en-US" altLang="ja-JP" sz="1400" b="0" i="0" u="none" strike="noStrike" kern="1200" cap="none" spc="0" normalizeH="0" baseline="0" noProof="0" dirty="0">
                    <a:ln>
                      <a:noFill/>
                    </a:ln>
                    <a:solidFill>
                      <a:srgbClr val="00B050"/>
                    </a:solidFill>
                    <a:effectLst/>
                    <a:uLnTx/>
                    <a:uFillTx/>
                    <a:latin typeface="Symbol" pitchFamily="2" charset="2"/>
                    <a:ea typeface="MS PGothic" panose="020B0600070205080204" pitchFamily="34" charset="-128"/>
                    <a:cs typeface="Arial" panose="020B0604020202020204" pitchFamily="34" charset="0"/>
                  </a:rPr>
                  <a:t>b</a:t>
                </a:r>
                <a:r>
                  <a:rPr kumimoji="1" lang="en-US" altLang="ja-JP" sz="1400" b="0" i="0" u="none" strike="noStrike" kern="1200" cap="none" spc="0" normalizeH="0" baseline="-25000" noProof="0" dirty="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3</a:t>
                </a:r>
                <a:r>
                  <a:rPr kumimoji="1" lang="ja-JP" altLang="en-US" sz="1400" b="0" i="0" u="none" strike="noStrike" kern="1200" cap="none" spc="0" normalizeH="0" baseline="0" noProof="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インテグリン</a:t>
                </a:r>
              </a:p>
            </p:txBody>
          </p:sp>
          <p:sp>
            <p:nvSpPr>
              <p:cNvPr id="11" name="テキスト ボックス 10">
                <a:extLst>
                  <a:ext uri="{FF2B5EF4-FFF2-40B4-BE49-F238E27FC236}">
                    <a16:creationId xmlns:a16="http://schemas.microsoft.com/office/drawing/2014/main" id="{A8771C21-0805-C9CF-C311-5962F3695FC7}"/>
                  </a:ext>
                </a:extLst>
              </p:cNvPr>
              <p:cNvSpPr txBox="1"/>
              <p:nvPr/>
            </p:nvSpPr>
            <p:spPr>
              <a:xfrm>
                <a:off x="1769290" y="2829135"/>
                <a:ext cx="2076413"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ペリオスチン</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Arial" panose="020B0604020202020204" pitchFamily="34" charset="0"/>
                  </a:rPr>
                  <a:t>/</a:t>
                </a:r>
                <a:r>
                  <a:rPr kumimoji="1" lang="en-US" altLang="ja-JP" sz="1400" b="0" i="0" u="none" strike="noStrike" kern="1200" cap="none" spc="0" normalizeH="0" baseline="0" noProof="0" dirty="0">
                    <a:ln>
                      <a:noFill/>
                    </a:ln>
                    <a:solidFill>
                      <a:srgbClr val="00B050"/>
                    </a:solidFill>
                    <a:effectLst/>
                    <a:uLnTx/>
                    <a:uFillTx/>
                    <a:latin typeface="Symbol" pitchFamily="2" charset="2"/>
                    <a:ea typeface="MS PGothic" panose="020B0600070205080204" pitchFamily="34" charset="-128"/>
                    <a:cs typeface="Arial" panose="020B0604020202020204" pitchFamily="34" charset="0"/>
                  </a:rPr>
                  <a:t>a</a:t>
                </a:r>
                <a:r>
                  <a:rPr kumimoji="1" lang="en-US" altLang="ja-JP" sz="1400" b="0" i="0" u="none" strike="noStrike" kern="1200" cap="none" spc="0" normalizeH="0" baseline="-25000" noProof="0" dirty="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V</a:t>
                </a:r>
                <a:r>
                  <a:rPr kumimoji="1" lang="en-US" altLang="ja-JP" sz="1400" b="0" i="0" u="none" strike="noStrike" kern="1200" cap="none" spc="0" normalizeH="0" baseline="0" noProof="0" dirty="0">
                    <a:ln>
                      <a:noFill/>
                    </a:ln>
                    <a:solidFill>
                      <a:srgbClr val="00B050"/>
                    </a:solidFill>
                    <a:effectLst/>
                    <a:uLnTx/>
                    <a:uFillTx/>
                    <a:latin typeface="Symbol" pitchFamily="2" charset="2"/>
                    <a:ea typeface="MS PGothic" panose="020B0600070205080204" pitchFamily="34" charset="-128"/>
                    <a:cs typeface="Arial" panose="020B0604020202020204" pitchFamily="34" charset="0"/>
                  </a:rPr>
                  <a:t>b</a:t>
                </a:r>
                <a:r>
                  <a:rPr kumimoji="1" lang="en-US" altLang="ja-JP" sz="1400" b="0" i="0" u="none" strike="noStrike" kern="1200" cap="none" spc="0" normalizeH="0" baseline="-25000" noProof="0" dirty="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3</a:t>
                </a:r>
                <a:r>
                  <a:rPr kumimoji="1" lang="ja-JP" altLang="en-US" sz="1400" b="0" i="0" u="none" strike="noStrike" kern="1200" cap="none" spc="0" normalizeH="0" baseline="0" noProof="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インテグリン</a:t>
                </a:r>
              </a:p>
            </p:txBody>
          </p:sp>
        </p:grpSp>
        <p:sp>
          <p:nvSpPr>
            <p:cNvPr id="16" name="正方形/長方形 15">
              <a:extLst>
                <a:ext uri="{FF2B5EF4-FFF2-40B4-BE49-F238E27FC236}">
                  <a16:creationId xmlns:a16="http://schemas.microsoft.com/office/drawing/2014/main" id="{DE88CA8A-8654-94E2-E834-2FCAC4199D96}"/>
                </a:ext>
              </a:extLst>
            </p:cNvPr>
            <p:cNvSpPr/>
            <p:nvPr/>
          </p:nvSpPr>
          <p:spPr>
            <a:xfrm>
              <a:off x="1702561" y="4818731"/>
              <a:ext cx="6031015" cy="17635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34" charset="-128"/>
                <a:cs typeface="+mn-cs"/>
              </a:endParaRPr>
            </a:p>
          </p:txBody>
        </p:sp>
      </p:grpSp>
      <p:sp>
        <p:nvSpPr>
          <p:cNvPr id="4" name="正方形/長方形 3">
            <a:extLst>
              <a:ext uri="{FF2B5EF4-FFF2-40B4-BE49-F238E27FC236}">
                <a16:creationId xmlns:a16="http://schemas.microsoft.com/office/drawing/2014/main" id="{3E5B55A7-C968-1C60-618F-E3D3EC1DB8B1}"/>
              </a:ext>
            </a:extLst>
          </p:cNvPr>
          <p:cNvSpPr/>
          <p:nvPr/>
        </p:nvSpPr>
        <p:spPr>
          <a:xfrm>
            <a:off x="5877026" y="6519096"/>
            <a:ext cx="3129383"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Nunomura</a:t>
            </a:r>
            <a:r>
              <a:rPr kumimoji="1" lang="en-US" altLang="ja-JP" sz="1200" b="0" i="1"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J Allergy Clin Immunol</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in press</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32650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2C3AA023-537B-1B75-55C2-EFCB9F56BD1F}"/>
              </a:ext>
            </a:extLst>
          </p:cNvPr>
          <p:cNvGrpSpPr/>
          <p:nvPr/>
        </p:nvGrpSpPr>
        <p:grpSpPr>
          <a:xfrm>
            <a:off x="137591" y="271958"/>
            <a:ext cx="9006409" cy="6470423"/>
            <a:chOff x="137591" y="271958"/>
            <a:chExt cx="9006409" cy="6470423"/>
          </a:xfrm>
        </p:grpSpPr>
        <p:sp>
          <p:nvSpPr>
            <p:cNvPr id="3" name="テキスト ボックス 2">
              <a:extLst>
                <a:ext uri="{FF2B5EF4-FFF2-40B4-BE49-F238E27FC236}">
                  <a16:creationId xmlns:a16="http://schemas.microsoft.com/office/drawing/2014/main" id="{58358F58-696B-198F-8005-B5B95E8A7643}"/>
                </a:ext>
              </a:extLst>
            </p:cNvPr>
            <p:cNvSpPr txBox="1"/>
            <p:nvPr/>
          </p:nvSpPr>
          <p:spPr>
            <a:xfrm>
              <a:off x="137591" y="271958"/>
              <a:ext cx="900640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CP4715</a:t>
              </a:r>
              <a:r>
                <a:rPr kumimoji="1" lang="ja-JP" altLang="en-US" sz="2400" b="0" i="0" u="none" strike="noStrike" kern="1200" cap="none" spc="0" normalizeH="0" baseline="0" noProof="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rPr>
                <a:t>を投与すると眼の炎症が改善する</a:t>
              </a:r>
              <a:endParaRPr kumimoji="1" lang="ja-JP" altLang="en-US" sz="2400" b="0" i="0" u="none" strike="noStrike" kern="1200" cap="none" spc="0" normalizeH="0" baseline="0" noProof="0" dirty="0">
                <a:ln>
                  <a:noFill/>
                </a:ln>
                <a:solidFill>
                  <a:srgbClr val="2F33A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正方形/長方形 1">
              <a:extLst>
                <a:ext uri="{FF2B5EF4-FFF2-40B4-BE49-F238E27FC236}">
                  <a16:creationId xmlns:a16="http://schemas.microsoft.com/office/drawing/2014/main" id="{328D0B1F-8509-CD51-6F3E-B9AED6033023}"/>
                </a:ext>
              </a:extLst>
            </p:cNvPr>
            <p:cNvSpPr/>
            <p:nvPr/>
          </p:nvSpPr>
          <p:spPr>
            <a:xfrm>
              <a:off x="5900398" y="6465382"/>
              <a:ext cx="3129383" cy="276999"/>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Nunomura</a:t>
              </a:r>
              <a:r>
                <a:rPr kumimoji="1" lang="en-US" altLang="ja-JP" sz="1200" b="0" i="1"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J Allergy Clin Immunol</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in press</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endParaRPr>
            </a:p>
          </p:txBody>
        </p:sp>
        <p:grpSp>
          <p:nvGrpSpPr>
            <p:cNvPr id="17" name="グループ化 16">
              <a:extLst>
                <a:ext uri="{FF2B5EF4-FFF2-40B4-BE49-F238E27FC236}">
                  <a16:creationId xmlns:a16="http://schemas.microsoft.com/office/drawing/2014/main" id="{7C301B12-3175-DDEF-2F1F-66B87D25028E}"/>
                </a:ext>
              </a:extLst>
            </p:cNvPr>
            <p:cNvGrpSpPr/>
            <p:nvPr/>
          </p:nvGrpSpPr>
          <p:grpSpPr>
            <a:xfrm>
              <a:off x="1952248" y="1226077"/>
              <a:ext cx="5512841" cy="4585472"/>
              <a:chOff x="1647903" y="1115719"/>
              <a:chExt cx="5512841" cy="4585472"/>
            </a:xfrm>
          </p:grpSpPr>
          <p:pic>
            <p:nvPicPr>
              <p:cNvPr id="32" name="図 31" descr="座る, テーブル, 小さい, ケーキ が含まれている画像&#10;&#10;自動的に生成された説明">
                <a:extLst>
                  <a:ext uri="{FF2B5EF4-FFF2-40B4-BE49-F238E27FC236}">
                    <a16:creationId xmlns:a16="http://schemas.microsoft.com/office/drawing/2014/main" id="{AFDAEAA5-D19A-A0F6-AD2C-BB3ABEE7A0F1}"/>
                  </a:ext>
                </a:extLst>
              </p:cNvPr>
              <p:cNvPicPr>
                <a:picLocks noChangeAspect="1"/>
              </p:cNvPicPr>
              <p:nvPr/>
            </p:nvPicPr>
            <p:blipFill rotWithShape="1">
              <a:blip r:embed="rId3">
                <a:extLst>
                  <a:ext uri="{28A0092B-C50C-407E-A947-70E740481C1C}">
                    <a14:useLocalDpi xmlns:a14="http://schemas.microsoft.com/office/drawing/2010/main" val="0"/>
                  </a:ext>
                </a:extLst>
              </a:blip>
              <a:srcRect l="28251" t="15052" r="18013" b="13740"/>
              <a:stretch/>
            </p:blipFill>
            <p:spPr>
              <a:xfrm>
                <a:off x="1647903" y="1566420"/>
                <a:ext cx="2284483" cy="1742521"/>
              </a:xfrm>
              <a:prstGeom prst="rect">
                <a:avLst/>
              </a:prstGeom>
            </p:spPr>
          </p:pic>
          <p:sp>
            <p:nvSpPr>
              <p:cNvPr id="34" name="テキスト ボックス 33">
                <a:extLst>
                  <a:ext uri="{FF2B5EF4-FFF2-40B4-BE49-F238E27FC236}">
                    <a16:creationId xmlns:a16="http://schemas.microsoft.com/office/drawing/2014/main" id="{A3B1520E-1BF5-A8EF-F4DE-20D1ADF82976}"/>
                  </a:ext>
                </a:extLst>
              </p:cNvPr>
              <p:cNvSpPr txBox="1"/>
              <p:nvPr/>
            </p:nvSpPr>
            <p:spPr>
              <a:xfrm>
                <a:off x="2106303" y="1115719"/>
                <a:ext cx="1367682"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Arial" panose="020B0604020202020204" pitchFamily="34" charset="0"/>
                  </a:rPr>
                  <a:t>コントロール</a:t>
                </a:r>
                <a:endParaRPr kumimoji="1" lang="ja-JP" altLang="en-US" sz="18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Arial" panose="020B0604020202020204" pitchFamily="34" charset="0"/>
                </a:endParaRPr>
              </a:p>
            </p:txBody>
          </p:sp>
          <p:pic>
            <p:nvPicPr>
              <p:cNvPr id="33" name="図 32" descr="座る, テーブル, ケーキ, 小さい が含まれている画像&#10;&#10;自動的に生成された説明">
                <a:extLst>
                  <a:ext uri="{FF2B5EF4-FFF2-40B4-BE49-F238E27FC236}">
                    <a16:creationId xmlns:a16="http://schemas.microsoft.com/office/drawing/2014/main" id="{55D1108B-4963-E2FA-4D93-98359910013A}"/>
                  </a:ext>
                </a:extLst>
              </p:cNvPr>
              <p:cNvPicPr>
                <a:picLocks noChangeAspect="1"/>
              </p:cNvPicPr>
              <p:nvPr/>
            </p:nvPicPr>
            <p:blipFill rotWithShape="1">
              <a:blip r:embed="rId4">
                <a:extLst>
                  <a:ext uri="{28A0092B-C50C-407E-A947-70E740481C1C}">
                    <a14:useLocalDpi xmlns:a14="http://schemas.microsoft.com/office/drawing/2010/main" val="0"/>
                  </a:ext>
                </a:extLst>
              </a:blip>
              <a:srcRect l="28539" t="2040" r="5829" b="18824"/>
              <a:stretch/>
            </p:blipFill>
            <p:spPr>
              <a:xfrm>
                <a:off x="4882349" y="1566860"/>
                <a:ext cx="2277096" cy="1741640"/>
              </a:xfrm>
              <a:prstGeom prst="rect">
                <a:avLst/>
              </a:prstGeom>
            </p:spPr>
          </p:pic>
          <p:sp>
            <p:nvSpPr>
              <p:cNvPr id="35" name="テキスト ボックス 34">
                <a:extLst>
                  <a:ext uri="{FF2B5EF4-FFF2-40B4-BE49-F238E27FC236}">
                    <a16:creationId xmlns:a16="http://schemas.microsoft.com/office/drawing/2014/main" id="{450C130E-4966-D2F6-B32C-5502C995EA06}"/>
                  </a:ext>
                </a:extLst>
              </p:cNvPr>
              <p:cNvSpPr txBox="1"/>
              <p:nvPr/>
            </p:nvSpPr>
            <p:spPr>
              <a:xfrm>
                <a:off x="5511783" y="1115719"/>
                <a:ext cx="1018228"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CP4715</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15" name="図 14">
                <a:extLst>
                  <a:ext uri="{FF2B5EF4-FFF2-40B4-BE49-F238E27FC236}">
                    <a16:creationId xmlns:a16="http://schemas.microsoft.com/office/drawing/2014/main" id="{CBAF057E-0E75-4D1A-564D-D441D33C6FF8}"/>
                  </a:ext>
                </a:extLst>
              </p:cNvPr>
              <p:cNvPicPr>
                <a:picLocks noChangeAspect="1"/>
              </p:cNvPicPr>
              <p:nvPr/>
            </p:nvPicPr>
            <p:blipFill>
              <a:blip r:embed="rId5"/>
              <a:stretch>
                <a:fillRect/>
              </a:stretch>
            </p:blipFill>
            <p:spPr>
              <a:xfrm>
                <a:off x="1647903" y="3435746"/>
                <a:ext cx="2284483" cy="2265445"/>
              </a:xfrm>
              <a:prstGeom prst="rect">
                <a:avLst/>
              </a:prstGeom>
            </p:spPr>
          </p:pic>
          <p:pic>
            <p:nvPicPr>
              <p:cNvPr id="16" name="図 15">
                <a:extLst>
                  <a:ext uri="{FF2B5EF4-FFF2-40B4-BE49-F238E27FC236}">
                    <a16:creationId xmlns:a16="http://schemas.microsoft.com/office/drawing/2014/main" id="{604369B3-E4EA-2FBC-9259-71A54E157447}"/>
                  </a:ext>
                </a:extLst>
              </p:cNvPr>
              <p:cNvPicPr>
                <a:picLocks noChangeAspect="1"/>
              </p:cNvPicPr>
              <p:nvPr/>
            </p:nvPicPr>
            <p:blipFill>
              <a:blip r:embed="rId6"/>
              <a:stretch>
                <a:fillRect/>
              </a:stretch>
            </p:blipFill>
            <p:spPr>
              <a:xfrm>
                <a:off x="4881051" y="3435746"/>
                <a:ext cx="2279693" cy="2265445"/>
              </a:xfrm>
              <a:prstGeom prst="rect">
                <a:avLst/>
              </a:prstGeom>
            </p:spPr>
          </p:pic>
        </p:grpSp>
      </p:grpSp>
    </p:spTree>
    <p:extLst>
      <p:ext uri="{BB962C8B-B14F-4D97-AF65-F5344CB8AC3E}">
        <p14:creationId xmlns:p14="http://schemas.microsoft.com/office/powerpoint/2010/main" val="247255181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1770</TotalTime>
  <Words>866</Words>
  <Application>Microsoft Office PowerPoint</Application>
  <PresentationFormat>画面に合わせる (4:3)</PresentationFormat>
  <Paragraphs>127</Paragraphs>
  <Slides>11</Slides>
  <Notes>4</Notes>
  <HiddenSlides>0</HiddenSlides>
  <MMClips>1</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11</vt:i4>
      </vt:variant>
    </vt:vector>
  </HeadingPairs>
  <TitlesOfParts>
    <vt:vector size="29" baseType="lpstr">
      <vt:lpstr>BIZ UDPゴシック</vt:lpstr>
      <vt:lpstr>HG丸ｺﾞｼｯｸM-PRO</vt:lpstr>
      <vt:lpstr>ＭＳ Ｐゴシック</vt:lpstr>
      <vt:lpstr>ＭＳ Ｐゴシック</vt:lpstr>
      <vt:lpstr>Osaka</vt:lpstr>
      <vt:lpstr>ヒラギノ丸ゴ Pro W4</vt:lpstr>
      <vt:lpstr>メイリオ</vt:lpstr>
      <vt:lpstr>游ゴシック</vt:lpstr>
      <vt:lpstr>游ゴシック Light</vt:lpstr>
      <vt:lpstr>Arial</vt:lpstr>
      <vt:lpstr>Calibri</vt:lpstr>
      <vt:lpstr>Calibri Light</vt:lpstr>
      <vt:lpstr>Symbol</vt:lpstr>
      <vt:lpstr>Times New Roman</vt:lpstr>
      <vt:lpstr>Wingdings</vt:lpstr>
      <vt:lpstr>Office テーマ</vt:lpstr>
      <vt:lpstr>1_Office ​​テーマ</vt:lpstr>
      <vt:lpstr>4_Office テーマ</vt:lpstr>
      <vt:lpstr>11/6/2025</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出原　賢治</dc:creator>
  <cp:lastModifiedBy>川島　奈々</cp:lastModifiedBy>
  <cp:revision>150</cp:revision>
  <cp:lastPrinted>2025-11-06T04:02:19Z</cp:lastPrinted>
  <dcterms:created xsi:type="dcterms:W3CDTF">2022-07-14T01:52:03Z</dcterms:created>
  <dcterms:modified xsi:type="dcterms:W3CDTF">2025-11-06T04:08:42Z</dcterms:modified>
</cp:coreProperties>
</file>